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>
      <p:cViewPr>
        <p:scale>
          <a:sx n="100" d="100"/>
          <a:sy n="100" d="100"/>
        </p:scale>
        <p:origin x="1960" y="2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375F9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F487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375F9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375F9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439" y="101600"/>
            <a:ext cx="8961119" cy="6664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44424" y="2941320"/>
            <a:ext cx="7150608" cy="24673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71231" y="2942844"/>
            <a:ext cx="1193292" cy="24627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712709" y="3136645"/>
            <a:ext cx="910590" cy="2075814"/>
          </a:xfrm>
          <a:custGeom>
            <a:avLst/>
            <a:gdLst/>
            <a:ahLst/>
            <a:cxnLst/>
            <a:rect l="l" t="t" r="r" b="b"/>
            <a:pathLst>
              <a:path w="910590" h="2075814">
                <a:moveTo>
                  <a:pt x="0" y="2075687"/>
                </a:moveTo>
                <a:lnTo>
                  <a:pt x="910221" y="2075687"/>
                </a:lnTo>
                <a:lnTo>
                  <a:pt x="910221" y="0"/>
                </a:lnTo>
                <a:lnTo>
                  <a:pt x="0" y="0"/>
                </a:lnTo>
                <a:lnTo>
                  <a:pt x="0" y="2075687"/>
                </a:lnTo>
                <a:close/>
              </a:path>
            </a:pathLst>
          </a:custGeom>
          <a:solidFill>
            <a:srgbClr val="FFFF66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712709" y="3136645"/>
            <a:ext cx="910590" cy="2075814"/>
          </a:xfrm>
          <a:custGeom>
            <a:avLst/>
            <a:gdLst/>
            <a:ahLst/>
            <a:cxnLst/>
            <a:rect l="l" t="t" r="r" b="b"/>
            <a:pathLst>
              <a:path w="910590" h="2075814">
                <a:moveTo>
                  <a:pt x="0" y="2075687"/>
                </a:moveTo>
                <a:lnTo>
                  <a:pt x="910221" y="2075687"/>
                </a:lnTo>
                <a:lnTo>
                  <a:pt x="910221" y="0"/>
                </a:lnTo>
                <a:lnTo>
                  <a:pt x="0" y="0"/>
                </a:lnTo>
                <a:lnTo>
                  <a:pt x="0" y="2075687"/>
                </a:lnTo>
                <a:close/>
              </a:path>
            </a:pathLst>
          </a:custGeom>
          <a:ln w="6350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45477" y="3055620"/>
            <a:ext cx="6948170" cy="2245360"/>
          </a:xfrm>
          <a:custGeom>
            <a:avLst/>
            <a:gdLst/>
            <a:ahLst/>
            <a:cxnLst/>
            <a:rect l="l" t="t" r="r" b="b"/>
            <a:pathLst>
              <a:path w="6948170" h="2245360">
                <a:moveTo>
                  <a:pt x="0" y="2245360"/>
                </a:moveTo>
                <a:lnTo>
                  <a:pt x="6947789" y="2245360"/>
                </a:lnTo>
                <a:lnTo>
                  <a:pt x="6947789" y="0"/>
                </a:lnTo>
                <a:lnTo>
                  <a:pt x="0" y="0"/>
                </a:lnTo>
                <a:lnTo>
                  <a:pt x="0" y="2245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35800" y="3136264"/>
            <a:ext cx="6767830" cy="2084070"/>
          </a:xfrm>
          <a:custGeom>
            <a:avLst/>
            <a:gdLst/>
            <a:ahLst/>
            <a:cxnLst/>
            <a:rect l="l" t="t" r="r" b="b"/>
            <a:pathLst>
              <a:path w="6767830" h="2084070">
                <a:moveTo>
                  <a:pt x="6765810" y="0"/>
                </a:moveTo>
                <a:lnTo>
                  <a:pt x="1422" y="0"/>
                </a:lnTo>
                <a:lnTo>
                  <a:pt x="0" y="1397"/>
                </a:lnTo>
                <a:lnTo>
                  <a:pt x="0" y="2082673"/>
                </a:lnTo>
                <a:lnTo>
                  <a:pt x="1422" y="2084070"/>
                </a:lnTo>
                <a:lnTo>
                  <a:pt x="6765810" y="2084070"/>
                </a:lnTo>
                <a:lnTo>
                  <a:pt x="6767207" y="2082673"/>
                </a:lnTo>
                <a:lnTo>
                  <a:pt x="6767207" y="2081911"/>
                </a:lnTo>
                <a:lnTo>
                  <a:pt x="2590" y="2081911"/>
                </a:lnTo>
                <a:lnTo>
                  <a:pt x="2108" y="2081530"/>
                </a:lnTo>
                <a:lnTo>
                  <a:pt x="2108" y="2539"/>
                </a:lnTo>
                <a:lnTo>
                  <a:pt x="2590" y="2159"/>
                </a:lnTo>
                <a:lnTo>
                  <a:pt x="6767207" y="2159"/>
                </a:lnTo>
                <a:lnTo>
                  <a:pt x="6767207" y="1397"/>
                </a:lnTo>
                <a:lnTo>
                  <a:pt x="6765810" y="0"/>
                </a:lnTo>
                <a:close/>
              </a:path>
              <a:path w="6767830" h="2084070">
                <a:moveTo>
                  <a:pt x="6767207" y="2159"/>
                </a:moveTo>
                <a:lnTo>
                  <a:pt x="6764667" y="2159"/>
                </a:lnTo>
                <a:lnTo>
                  <a:pt x="6765048" y="2539"/>
                </a:lnTo>
                <a:lnTo>
                  <a:pt x="6765048" y="2081530"/>
                </a:lnTo>
                <a:lnTo>
                  <a:pt x="6764667" y="2081911"/>
                </a:lnTo>
                <a:lnTo>
                  <a:pt x="6767207" y="2081911"/>
                </a:lnTo>
                <a:lnTo>
                  <a:pt x="6767207" y="2159"/>
                </a:lnTo>
                <a:close/>
              </a:path>
              <a:path w="6767830" h="2084070">
                <a:moveTo>
                  <a:pt x="6763016" y="4190"/>
                </a:moveTo>
                <a:lnTo>
                  <a:pt x="4229" y="4190"/>
                </a:lnTo>
                <a:lnTo>
                  <a:pt x="4229" y="2079879"/>
                </a:lnTo>
                <a:lnTo>
                  <a:pt x="6763016" y="2079879"/>
                </a:lnTo>
                <a:lnTo>
                  <a:pt x="6763016" y="2077720"/>
                </a:lnTo>
                <a:lnTo>
                  <a:pt x="6350" y="2077720"/>
                </a:lnTo>
                <a:lnTo>
                  <a:pt x="6350" y="6350"/>
                </a:lnTo>
                <a:lnTo>
                  <a:pt x="6763016" y="6350"/>
                </a:lnTo>
                <a:lnTo>
                  <a:pt x="6763016" y="4190"/>
                </a:lnTo>
                <a:close/>
              </a:path>
              <a:path w="6767830" h="2084070">
                <a:moveTo>
                  <a:pt x="6763016" y="6350"/>
                </a:moveTo>
                <a:lnTo>
                  <a:pt x="6760857" y="6350"/>
                </a:lnTo>
                <a:lnTo>
                  <a:pt x="6760857" y="2077720"/>
                </a:lnTo>
                <a:lnTo>
                  <a:pt x="6763016" y="2077720"/>
                </a:lnTo>
                <a:lnTo>
                  <a:pt x="6763016" y="6350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859" y="372897"/>
            <a:ext cx="8398281" cy="1118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375F9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1664" y="1779854"/>
            <a:ext cx="7900670" cy="1794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F487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ropbox.com/s/ft9aazt4lpawdhq/NSNA%20Bylaws.pdf?dl=0" TargetMode="External"/><Relationship Id="rId4" Type="http://schemas.openxmlformats.org/officeDocument/2006/relationships/hyperlink" Target="http://www.cnsa.org/assets/cnsa%20bylaws%202017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ropbox.com/s/5mqpw0pof0apn1e/Resolutions%20Guidelines.pdf?dl=0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track.us/" TargetMode="External"/><Relationship Id="rId5" Type="http://schemas.openxmlformats.org/officeDocument/2006/relationships/hyperlink" Target="https://leginfo.legislature.ca.gov/faces/home.xhtml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nsa.org/publications" TargetMode="External"/><Relationship Id="rId3" Type="http://schemas.openxmlformats.org/officeDocument/2006/relationships/image" Target="../media/image11.png"/><Relationship Id="rId7" Type="http://schemas.openxmlformats.org/officeDocument/2006/relationships/hyperlink" Target="http://www.nsna.org/imprint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rsingworld.com/" TargetMode="External"/><Relationship Id="rId5" Type="http://schemas.openxmlformats.org/officeDocument/2006/relationships/hyperlink" Target="http://www.anacalifornia.org/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nsa.org/nssi" TargetMode="External"/><Relationship Id="rId4" Type="http://schemas.openxmlformats.org/officeDocument/2006/relationships/hyperlink" Target="http://www.anacalifornia.org/rn-day-at-the-capito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hyperlink" Target="mailto:cnsalegislativedir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1820" y="4559274"/>
            <a:ext cx="6755130" cy="664845"/>
          </a:xfrm>
          <a:prstGeom prst="rect">
            <a:avLst/>
          </a:prstGeom>
          <a:solidFill>
            <a:srgbClr val="4F81BC"/>
          </a:solidFill>
        </p:spPr>
        <p:txBody>
          <a:bodyPr vert="horz" wrap="square" lIns="0" tIns="108585" rIns="0" bIns="0" rtlCol="0">
            <a:spAutoFit/>
          </a:bodyPr>
          <a:lstStyle/>
          <a:p>
            <a:pPr marL="459740">
              <a:lnSpc>
                <a:spcPct val="100000"/>
              </a:lnSpc>
              <a:spcBef>
                <a:spcPts val="855"/>
              </a:spcBef>
              <a:tabLst>
                <a:tab pos="3238500" algn="l"/>
                <a:tab pos="4599305" algn="l"/>
              </a:tabLst>
            </a:pPr>
            <a:r>
              <a:rPr sz="1500" spc="17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00" spc="-22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8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00" spc="-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4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500" spc="-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3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500" spc="-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1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3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00" spc="-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00" spc="-2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8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00" spc="4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14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500" spc="-22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3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500" spc="-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145" dirty="0">
                <a:solidFill>
                  <a:srgbClr val="FFFFFF"/>
                </a:solidFill>
                <a:latin typeface="Verdana"/>
                <a:cs typeface="Verdana"/>
              </a:rPr>
              <a:t>G	</a:t>
            </a:r>
            <a:r>
              <a:rPr sz="1500" spc="-2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00" spc="-22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8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14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500" spc="-22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4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500" spc="-22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4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5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5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8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00" spc="-22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120" dirty="0">
                <a:solidFill>
                  <a:srgbClr val="FFFFFF"/>
                </a:solidFill>
                <a:latin typeface="Verdana"/>
                <a:cs typeface="Verdana"/>
              </a:rPr>
              <a:t>’	</a:t>
            </a:r>
            <a:r>
              <a:rPr sz="1500" spc="8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00" spc="-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5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1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00" spc="-22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17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5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8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500" spc="-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8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500" spc="-2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2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500" spc="-22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1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5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6388" y="3792092"/>
            <a:ext cx="6080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solidFill>
                  <a:srgbClr val="244060"/>
                </a:solidFill>
                <a:latin typeface="Georgia"/>
                <a:cs typeface="Georgia"/>
              </a:rPr>
              <a:t>LEGISLATIVE</a:t>
            </a:r>
            <a:r>
              <a:rPr sz="4000" spc="10" dirty="0">
                <a:solidFill>
                  <a:srgbClr val="244060"/>
                </a:solidFill>
                <a:latin typeface="Georgia"/>
                <a:cs typeface="Georgia"/>
              </a:rPr>
              <a:t> </a:t>
            </a:r>
            <a:r>
              <a:rPr sz="4000" spc="-25" dirty="0">
                <a:solidFill>
                  <a:srgbClr val="244060"/>
                </a:solidFill>
                <a:latin typeface="Georgia"/>
                <a:cs typeface="Georgia"/>
              </a:rPr>
              <a:t>DIRECTOR</a:t>
            </a:r>
            <a:endParaRPr sz="4000" dirty="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69664" y="384047"/>
            <a:ext cx="4800599" cy="1746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C41447-2FA3-D549-9201-EE6D03F45D45}"/>
              </a:ext>
            </a:extLst>
          </p:cNvPr>
          <p:cNvSpPr txBox="1"/>
          <p:nvPr/>
        </p:nvSpPr>
        <p:spPr>
          <a:xfrm>
            <a:off x="2044543" y="3200400"/>
            <a:ext cx="38444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Evan Parker,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39" y="101600"/>
            <a:ext cx="8961119" cy="6664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72795" y="277369"/>
            <a:ext cx="8598408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1998" y="1305708"/>
            <a:ext cx="7620000" cy="26109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lang="en-US" sz="2400" spc="-70" dirty="0">
                <a:solidFill>
                  <a:srgbClr val="1F487C"/>
                </a:solidFill>
                <a:latin typeface="Verdana"/>
                <a:cs typeface="Verdana"/>
              </a:rPr>
              <a:t>The </a:t>
            </a:r>
            <a:r>
              <a:rPr sz="2400" spc="-70" dirty="0">
                <a:solidFill>
                  <a:srgbClr val="1F487C"/>
                </a:solidFill>
                <a:latin typeface="Verdana"/>
                <a:cs typeface="Verdana"/>
              </a:rPr>
              <a:t>Legislative</a:t>
            </a:r>
            <a:r>
              <a:rPr sz="2400" spc="-22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1F487C"/>
                </a:solidFill>
                <a:latin typeface="Verdana"/>
                <a:cs typeface="Verdana"/>
              </a:rPr>
              <a:t>Director</a:t>
            </a:r>
            <a:r>
              <a:rPr sz="2400" spc="-19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b="1" spc="15" dirty="0">
                <a:solidFill>
                  <a:srgbClr val="1F487C"/>
                </a:solidFill>
                <a:latin typeface="Trebuchet MS"/>
                <a:cs typeface="Trebuchet MS"/>
              </a:rPr>
              <a:t>raises</a:t>
            </a:r>
            <a:r>
              <a:rPr sz="2400" b="1" spc="-65" dirty="0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sz="2400" b="1" spc="80" dirty="0">
                <a:solidFill>
                  <a:srgbClr val="1F487C"/>
                </a:solidFill>
                <a:latin typeface="Trebuchet MS"/>
                <a:cs typeface="Trebuchet MS"/>
              </a:rPr>
              <a:t>awareness</a:t>
            </a:r>
            <a:r>
              <a:rPr sz="2400" b="1" spc="-60" dirty="0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sz="2400" spc="30" dirty="0">
                <a:solidFill>
                  <a:srgbClr val="1F487C"/>
                </a:solidFill>
                <a:latin typeface="Verdana"/>
                <a:cs typeface="Verdana"/>
              </a:rPr>
              <a:t>on</a:t>
            </a:r>
            <a:r>
              <a:rPr sz="2400" spc="-19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1F487C"/>
                </a:solidFill>
                <a:latin typeface="Verdana"/>
                <a:cs typeface="Verdana"/>
              </a:rPr>
              <a:t>legislative </a:t>
            </a:r>
            <a:r>
              <a:rPr sz="2400" spc="-175" dirty="0">
                <a:solidFill>
                  <a:srgbClr val="1F487C"/>
                </a:solidFill>
                <a:latin typeface="Verdana"/>
                <a:cs typeface="Verdana"/>
              </a:rPr>
              <a:t>issues </a:t>
            </a:r>
            <a:r>
              <a:rPr sz="2400" spc="-30" dirty="0">
                <a:solidFill>
                  <a:srgbClr val="1F487C"/>
                </a:solidFill>
                <a:latin typeface="Verdana"/>
                <a:cs typeface="Verdana"/>
              </a:rPr>
              <a:t>that </a:t>
            </a:r>
            <a:r>
              <a:rPr sz="2400" spc="40" dirty="0">
                <a:solidFill>
                  <a:srgbClr val="1F487C"/>
                </a:solidFill>
                <a:latin typeface="Verdana"/>
                <a:cs typeface="Verdana"/>
              </a:rPr>
              <a:t>impact </a:t>
            </a:r>
            <a:r>
              <a:rPr lang="en-US" sz="2400" spc="-85" dirty="0">
                <a:solidFill>
                  <a:srgbClr val="1F487C"/>
                </a:solidFill>
                <a:latin typeface="Verdana"/>
                <a:cs typeface="Verdana"/>
              </a:rPr>
              <a:t>healthcare</a:t>
            </a:r>
            <a:r>
              <a:rPr lang="en-US" sz="2400" spc="-80" dirty="0">
                <a:solidFill>
                  <a:srgbClr val="1F487C"/>
                </a:solidFill>
                <a:latin typeface="Verdana"/>
                <a:cs typeface="Verdana"/>
              </a:rPr>
              <a:t>.</a:t>
            </a:r>
            <a:r>
              <a:rPr sz="2400" spc="-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endParaRPr lang="en-US" sz="2400" spc="-80" dirty="0">
              <a:solidFill>
                <a:srgbClr val="1F487C"/>
              </a:solidFill>
              <a:latin typeface="Verdana"/>
              <a:cs typeface="Verdana"/>
            </a:endParaRPr>
          </a:p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lang="en-US" sz="2400" spc="-40" dirty="0">
                <a:solidFill>
                  <a:srgbClr val="1F487C"/>
                </a:solidFill>
                <a:latin typeface="Verdana"/>
                <a:cs typeface="Verdana"/>
              </a:rPr>
              <a:t>Additionally, </a:t>
            </a:r>
            <a:r>
              <a:rPr sz="2400" spc="-35" dirty="0">
                <a:solidFill>
                  <a:srgbClr val="1F487C"/>
                </a:solidFill>
                <a:latin typeface="Verdana"/>
                <a:cs typeface="Verdana"/>
              </a:rPr>
              <a:t>he/she </a:t>
            </a:r>
            <a:r>
              <a:rPr lang="en-US" sz="2400" spc="145" dirty="0">
                <a:solidFill>
                  <a:srgbClr val="1F487C"/>
                </a:solidFill>
                <a:latin typeface="Verdana"/>
                <a:cs typeface="Verdana"/>
              </a:rPr>
              <a:t>may</a:t>
            </a:r>
            <a:r>
              <a:rPr sz="2400" spc="14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1F487C"/>
                </a:solidFill>
                <a:latin typeface="Verdana"/>
                <a:cs typeface="Verdana"/>
              </a:rPr>
              <a:t>directly </a:t>
            </a:r>
            <a:r>
              <a:rPr sz="2400" spc="50" dirty="0">
                <a:solidFill>
                  <a:srgbClr val="1F487C"/>
                </a:solidFill>
                <a:latin typeface="Verdana"/>
                <a:cs typeface="Verdana"/>
              </a:rPr>
              <a:t>affect </a:t>
            </a:r>
            <a:r>
              <a:rPr sz="2400" spc="-65" dirty="0">
                <a:solidFill>
                  <a:srgbClr val="1F487C"/>
                </a:solidFill>
                <a:latin typeface="Verdana"/>
                <a:cs typeface="Verdana"/>
              </a:rPr>
              <a:t>legislati</a:t>
            </a:r>
            <a:r>
              <a:rPr lang="en-US" sz="2400" spc="-65" dirty="0">
                <a:solidFill>
                  <a:srgbClr val="1F487C"/>
                </a:solidFill>
                <a:latin typeface="Verdana"/>
                <a:cs typeface="Verdana"/>
              </a:rPr>
              <a:t>on by authoring or championing resolutions, establishing relationships with representatives and legislators, and opposing or supporting current legislation.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8200" y="4047870"/>
            <a:ext cx="2681859" cy="26805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D79EDFD-57AA-804F-A1A1-D80535E2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59" y="372897"/>
            <a:ext cx="8398281" cy="53860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does the Legislative Director do?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39" y="101600"/>
            <a:ext cx="8961119" cy="6664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795" y="277368"/>
            <a:ext cx="8598408" cy="1328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0240" y="1779854"/>
            <a:ext cx="7941945" cy="4284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20" dirty="0">
                <a:solidFill>
                  <a:srgbClr val="1F487C"/>
                </a:solidFill>
                <a:latin typeface="Verdana"/>
                <a:cs typeface="Verdana"/>
              </a:rPr>
              <a:t>Work</a:t>
            </a:r>
            <a:r>
              <a:rPr sz="2200" spc="-13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80" dirty="0">
                <a:solidFill>
                  <a:srgbClr val="1F487C"/>
                </a:solidFill>
                <a:latin typeface="Verdana"/>
                <a:cs typeface="Verdana"/>
              </a:rPr>
              <a:t>with</a:t>
            </a:r>
            <a:r>
              <a:rPr sz="2200" spc="-19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60" dirty="0">
                <a:solidFill>
                  <a:srgbClr val="1F487C"/>
                </a:solidFill>
                <a:latin typeface="Verdana"/>
                <a:cs typeface="Verdana"/>
              </a:rPr>
              <a:t>Vice</a:t>
            </a:r>
            <a:r>
              <a:rPr sz="2200" spc="-15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65" dirty="0">
                <a:solidFill>
                  <a:srgbClr val="1F487C"/>
                </a:solidFill>
                <a:latin typeface="Verdana"/>
                <a:cs typeface="Verdana"/>
              </a:rPr>
              <a:t>President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1F487C"/>
                </a:solidFill>
                <a:latin typeface="Verdana"/>
                <a:cs typeface="Verdana"/>
              </a:rPr>
              <a:t>to</a:t>
            </a:r>
            <a:r>
              <a:rPr sz="2200" spc="-1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45" dirty="0">
                <a:solidFill>
                  <a:srgbClr val="1F487C"/>
                </a:solidFill>
                <a:latin typeface="Verdana"/>
                <a:cs typeface="Verdana"/>
              </a:rPr>
              <a:t>create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80" dirty="0">
                <a:solidFill>
                  <a:srgbClr val="1F487C"/>
                </a:solidFill>
                <a:latin typeface="Verdana"/>
                <a:cs typeface="Verdana"/>
              </a:rPr>
              <a:t>and</a:t>
            </a:r>
            <a:r>
              <a:rPr sz="2200" spc="-15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40" dirty="0">
                <a:solidFill>
                  <a:srgbClr val="1F487C"/>
                </a:solidFill>
                <a:latin typeface="Verdana"/>
                <a:cs typeface="Verdana"/>
              </a:rPr>
              <a:t>keep</a:t>
            </a:r>
            <a:r>
              <a:rPr sz="2200" spc="-1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20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endParaRPr sz="2200" dirty="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</a:pPr>
            <a:r>
              <a:rPr sz="2200" spc="35" dirty="0">
                <a:solidFill>
                  <a:srgbClr val="1F487C"/>
                </a:solidFill>
                <a:latin typeface="Verdana"/>
                <a:cs typeface="Verdana"/>
              </a:rPr>
              <a:t>chapter </a:t>
            </a:r>
            <a:r>
              <a:rPr sz="2200" b="1" spc="75" dirty="0">
                <a:solidFill>
                  <a:srgbClr val="1F487C"/>
                </a:solidFill>
                <a:latin typeface="Trebuchet MS"/>
                <a:cs typeface="Trebuchet MS"/>
              </a:rPr>
              <a:t>bylaws</a:t>
            </a:r>
            <a:r>
              <a:rPr sz="2200" b="1" spc="-240" dirty="0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sz="2200" spc="-40" dirty="0">
                <a:solidFill>
                  <a:srgbClr val="1F487C"/>
                </a:solidFill>
                <a:latin typeface="Trebuchet MS"/>
                <a:cs typeface="Trebuchet MS"/>
              </a:rPr>
              <a:t>current</a:t>
            </a:r>
            <a:endParaRPr sz="2200" dirty="0">
              <a:latin typeface="Trebuchet MS"/>
              <a:cs typeface="Trebuchet MS"/>
            </a:endParaRPr>
          </a:p>
          <a:p>
            <a:pPr marL="241300" marR="693420" indent="-228600">
              <a:lnSpc>
                <a:spcPct val="100000"/>
              </a:lnSpc>
              <a:spcBef>
                <a:spcPts val="530"/>
              </a:spcBef>
              <a:buClr>
                <a:srgbClr val="4F81B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b="1" spc="-55" dirty="0">
                <a:solidFill>
                  <a:srgbClr val="1F487C"/>
                </a:solidFill>
                <a:latin typeface="Trebuchet MS"/>
                <a:cs typeface="Trebuchet MS"/>
              </a:rPr>
              <a:t>Draft</a:t>
            </a:r>
            <a:r>
              <a:rPr sz="2200" b="1" spc="-50" dirty="0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sz="2200" spc="-100" dirty="0">
                <a:solidFill>
                  <a:srgbClr val="1F487C"/>
                </a:solidFill>
                <a:latin typeface="Verdana"/>
                <a:cs typeface="Verdana"/>
              </a:rPr>
              <a:t>resolutions</a:t>
            </a:r>
            <a:r>
              <a:rPr sz="2200" spc="-204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1F487C"/>
                </a:solidFill>
                <a:latin typeface="Verdana"/>
                <a:cs typeface="Verdana"/>
              </a:rPr>
              <a:t>to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60" dirty="0">
                <a:solidFill>
                  <a:srgbClr val="1F487C"/>
                </a:solidFill>
                <a:latin typeface="Verdana"/>
                <a:cs typeface="Verdana"/>
              </a:rPr>
              <a:t>present</a:t>
            </a:r>
            <a:r>
              <a:rPr sz="2200" spc="-1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25" dirty="0">
                <a:solidFill>
                  <a:srgbClr val="1F487C"/>
                </a:solidFill>
                <a:latin typeface="Verdana"/>
                <a:cs typeface="Verdana"/>
              </a:rPr>
              <a:t>at</a:t>
            </a:r>
            <a:r>
              <a:rPr sz="22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20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r>
              <a:rPr sz="22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50" dirty="0">
                <a:solidFill>
                  <a:srgbClr val="1F487C"/>
                </a:solidFill>
                <a:latin typeface="Verdana"/>
                <a:cs typeface="Verdana"/>
              </a:rPr>
              <a:t>state</a:t>
            </a:r>
            <a:r>
              <a:rPr sz="2200" spc="-1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80" dirty="0">
                <a:solidFill>
                  <a:srgbClr val="1F487C"/>
                </a:solidFill>
                <a:latin typeface="Verdana"/>
                <a:cs typeface="Verdana"/>
              </a:rPr>
              <a:t>and</a:t>
            </a:r>
            <a:r>
              <a:rPr sz="2200" spc="-15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1F487C"/>
                </a:solidFill>
                <a:latin typeface="Verdana"/>
                <a:cs typeface="Verdana"/>
              </a:rPr>
              <a:t>national  </a:t>
            </a:r>
            <a:r>
              <a:rPr sz="2200" spc="-20" dirty="0">
                <a:solidFill>
                  <a:srgbClr val="1F487C"/>
                </a:solidFill>
                <a:latin typeface="Verdana"/>
                <a:cs typeface="Verdana"/>
              </a:rPr>
              <a:t>conventions</a:t>
            </a:r>
            <a:endParaRPr sz="2200" dirty="0">
              <a:latin typeface="Verdana"/>
              <a:cs typeface="Verdana"/>
            </a:endParaRPr>
          </a:p>
          <a:p>
            <a:pPr marL="241300" marR="386080" indent="-228600">
              <a:lnSpc>
                <a:spcPct val="100000"/>
              </a:lnSpc>
              <a:spcBef>
                <a:spcPts val="530"/>
              </a:spcBef>
              <a:buClr>
                <a:srgbClr val="4F81B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35" dirty="0">
                <a:solidFill>
                  <a:srgbClr val="1F487C"/>
                </a:solidFill>
                <a:latin typeface="Verdana"/>
                <a:cs typeface="Verdana"/>
              </a:rPr>
              <a:t>Monitor</a:t>
            </a:r>
            <a:r>
              <a:rPr sz="2200" spc="-19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60" dirty="0">
                <a:solidFill>
                  <a:srgbClr val="1F487C"/>
                </a:solidFill>
                <a:latin typeface="Verdana"/>
                <a:cs typeface="Verdana"/>
              </a:rPr>
              <a:t>legislative</a:t>
            </a:r>
            <a:r>
              <a:rPr sz="2200" spc="-19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80" dirty="0">
                <a:solidFill>
                  <a:srgbClr val="1F487C"/>
                </a:solidFill>
                <a:latin typeface="Verdana"/>
                <a:cs typeface="Verdana"/>
              </a:rPr>
              <a:t>and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15" dirty="0">
                <a:solidFill>
                  <a:srgbClr val="1F487C"/>
                </a:solidFill>
                <a:latin typeface="Verdana"/>
                <a:cs typeface="Verdana"/>
              </a:rPr>
              <a:t>political</a:t>
            </a:r>
            <a:r>
              <a:rPr sz="2200" spc="-19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1F487C"/>
                </a:solidFill>
                <a:latin typeface="Verdana"/>
                <a:cs typeface="Verdana"/>
              </a:rPr>
              <a:t>actions</a:t>
            </a:r>
            <a:r>
              <a:rPr sz="22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30" dirty="0">
                <a:solidFill>
                  <a:srgbClr val="1F487C"/>
                </a:solidFill>
                <a:latin typeface="Verdana"/>
                <a:cs typeface="Verdana"/>
              </a:rPr>
              <a:t>that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40" dirty="0">
                <a:solidFill>
                  <a:srgbClr val="1F487C"/>
                </a:solidFill>
                <a:latin typeface="Verdana"/>
                <a:cs typeface="Verdana"/>
              </a:rPr>
              <a:t>affect</a:t>
            </a:r>
            <a:r>
              <a:rPr sz="2200" spc="-15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20" dirty="0">
                <a:solidFill>
                  <a:srgbClr val="1F487C"/>
                </a:solidFill>
                <a:latin typeface="Verdana"/>
                <a:cs typeface="Verdana"/>
              </a:rPr>
              <a:t>the  </a:t>
            </a:r>
            <a:r>
              <a:rPr sz="2200" spc="-114" dirty="0">
                <a:solidFill>
                  <a:srgbClr val="1F487C"/>
                </a:solidFill>
                <a:latin typeface="Verdana"/>
                <a:cs typeface="Verdana"/>
              </a:rPr>
              <a:t>nursing</a:t>
            </a:r>
            <a:r>
              <a:rPr sz="2200" spc="-1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75" dirty="0">
                <a:solidFill>
                  <a:srgbClr val="1F487C"/>
                </a:solidFill>
                <a:latin typeface="Verdana"/>
                <a:cs typeface="Verdana"/>
              </a:rPr>
              <a:t>profession</a:t>
            </a:r>
            <a:r>
              <a:rPr sz="2200" spc="-19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80" dirty="0">
                <a:solidFill>
                  <a:srgbClr val="1F487C"/>
                </a:solidFill>
                <a:latin typeface="Verdana"/>
                <a:cs typeface="Verdana"/>
              </a:rPr>
              <a:t>and</a:t>
            </a:r>
            <a:r>
              <a:rPr sz="2200" spc="-15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100" dirty="0">
                <a:solidFill>
                  <a:srgbClr val="1F487C"/>
                </a:solidFill>
                <a:latin typeface="Verdana"/>
                <a:cs typeface="Verdana"/>
              </a:rPr>
              <a:t>their</a:t>
            </a:r>
            <a:r>
              <a:rPr sz="2200" spc="-20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55" dirty="0">
                <a:solidFill>
                  <a:srgbClr val="1F487C"/>
                </a:solidFill>
                <a:latin typeface="Verdana"/>
                <a:cs typeface="Verdana"/>
              </a:rPr>
              <a:t>clients</a:t>
            </a:r>
            <a:r>
              <a:rPr sz="2200" spc="-19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20" dirty="0">
                <a:solidFill>
                  <a:srgbClr val="1F487C"/>
                </a:solidFill>
                <a:latin typeface="Verdana"/>
                <a:cs typeface="Verdana"/>
              </a:rPr>
              <a:t>on</a:t>
            </a:r>
            <a:r>
              <a:rPr sz="22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20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1F487C"/>
                </a:solidFill>
                <a:latin typeface="Verdana"/>
                <a:cs typeface="Verdana"/>
              </a:rPr>
              <a:t>local,</a:t>
            </a:r>
            <a:r>
              <a:rPr sz="22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75" dirty="0">
                <a:solidFill>
                  <a:srgbClr val="1F487C"/>
                </a:solidFill>
                <a:latin typeface="Verdana"/>
                <a:cs typeface="Verdana"/>
              </a:rPr>
              <a:t>state,  </a:t>
            </a:r>
            <a:r>
              <a:rPr sz="2200" spc="80" dirty="0">
                <a:solidFill>
                  <a:srgbClr val="1F487C"/>
                </a:solidFill>
                <a:latin typeface="Verdana"/>
                <a:cs typeface="Verdana"/>
              </a:rPr>
              <a:t>and </a:t>
            </a:r>
            <a:r>
              <a:rPr sz="2200" spc="-10" dirty="0">
                <a:solidFill>
                  <a:srgbClr val="1F487C"/>
                </a:solidFill>
                <a:latin typeface="Verdana"/>
                <a:cs typeface="Verdana"/>
              </a:rPr>
              <a:t>national</a:t>
            </a:r>
            <a:r>
              <a:rPr sz="2200" spc="-44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80" dirty="0">
                <a:solidFill>
                  <a:srgbClr val="1F487C"/>
                </a:solidFill>
                <a:latin typeface="Verdana"/>
                <a:cs typeface="Verdana"/>
              </a:rPr>
              <a:t>levels</a:t>
            </a:r>
            <a:endParaRPr sz="2200" dirty="0">
              <a:latin typeface="Verdana"/>
              <a:cs typeface="Verdana"/>
            </a:endParaRPr>
          </a:p>
          <a:p>
            <a:pPr marL="538480" lvl="1" indent="-228600">
              <a:lnSpc>
                <a:spcPct val="100000"/>
              </a:lnSpc>
              <a:spcBef>
                <a:spcPts val="47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1900" spc="-30" dirty="0">
                <a:solidFill>
                  <a:srgbClr val="1F487C"/>
                </a:solidFill>
                <a:latin typeface="Verdana"/>
                <a:cs typeface="Verdana"/>
              </a:rPr>
              <a:t>Include</a:t>
            </a:r>
            <a:r>
              <a:rPr sz="1900" spc="-114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-55" dirty="0">
                <a:solidFill>
                  <a:srgbClr val="1F487C"/>
                </a:solidFill>
                <a:latin typeface="Verdana"/>
                <a:cs typeface="Verdana"/>
              </a:rPr>
              <a:t>legislative</a:t>
            </a:r>
            <a:r>
              <a:rPr sz="19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-50" dirty="0">
                <a:solidFill>
                  <a:srgbClr val="1F487C"/>
                </a:solidFill>
                <a:latin typeface="Verdana"/>
                <a:cs typeface="Verdana"/>
              </a:rPr>
              <a:t>information</a:t>
            </a:r>
            <a:r>
              <a:rPr sz="1900" spc="-12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70" dirty="0">
                <a:solidFill>
                  <a:srgbClr val="1F487C"/>
                </a:solidFill>
                <a:latin typeface="Verdana"/>
                <a:cs typeface="Verdana"/>
              </a:rPr>
              <a:t>and</a:t>
            </a:r>
            <a:r>
              <a:rPr sz="1900" spc="-13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-120" dirty="0">
                <a:solidFill>
                  <a:srgbClr val="1F487C"/>
                </a:solidFill>
                <a:latin typeface="Verdana"/>
                <a:cs typeface="Verdana"/>
              </a:rPr>
              <a:t>bills</a:t>
            </a:r>
            <a:r>
              <a:rPr sz="1900" spc="-13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-30" dirty="0">
                <a:solidFill>
                  <a:srgbClr val="1F487C"/>
                </a:solidFill>
                <a:latin typeface="Verdana"/>
                <a:cs typeface="Verdana"/>
              </a:rPr>
              <a:t>pertaining</a:t>
            </a:r>
            <a:r>
              <a:rPr sz="19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rgbClr val="1F487C"/>
                </a:solidFill>
                <a:latin typeface="Verdana"/>
                <a:cs typeface="Verdana"/>
              </a:rPr>
              <a:t>to</a:t>
            </a:r>
            <a:r>
              <a:rPr sz="1900" spc="-13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-20" dirty="0">
                <a:solidFill>
                  <a:srgbClr val="1F487C"/>
                </a:solidFill>
                <a:latin typeface="Verdana"/>
                <a:cs typeface="Verdana"/>
              </a:rPr>
              <a:t>health</a:t>
            </a:r>
            <a:endParaRPr sz="1900" dirty="0">
              <a:latin typeface="Verdana"/>
              <a:cs typeface="Verdana"/>
            </a:endParaRPr>
          </a:p>
          <a:p>
            <a:pPr marL="538480">
              <a:lnSpc>
                <a:spcPct val="100000"/>
              </a:lnSpc>
            </a:pPr>
            <a:r>
              <a:rPr sz="1900" spc="60" dirty="0">
                <a:solidFill>
                  <a:srgbClr val="1F487C"/>
                </a:solidFill>
                <a:latin typeface="Verdana"/>
                <a:cs typeface="Verdana"/>
              </a:rPr>
              <a:t>care</a:t>
            </a:r>
            <a:r>
              <a:rPr sz="1900" spc="-15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-90" dirty="0">
                <a:solidFill>
                  <a:srgbClr val="1F487C"/>
                </a:solidFill>
                <a:latin typeface="Verdana"/>
                <a:cs typeface="Verdana"/>
              </a:rPr>
              <a:t>in</a:t>
            </a:r>
            <a:r>
              <a:rPr sz="19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110" dirty="0">
                <a:solidFill>
                  <a:srgbClr val="1F487C"/>
                </a:solidFill>
                <a:latin typeface="Verdana"/>
                <a:cs typeface="Verdana"/>
              </a:rPr>
              <a:t>each</a:t>
            </a:r>
            <a:r>
              <a:rPr sz="1900" spc="-14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-120" dirty="0">
                <a:solidFill>
                  <a:srgbClr val="1F487C"/>
                </a:solidFill>
                <a:latin typeface="Verdana"/>
                <a:cs typeface="Verdana"/>
              </a:rPr>
              <a:t>issue</a:t>
            </a:r>
            <a:r>
              <a:rPr sz="1900" spc="-15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rgbClr val="1F487C"/>
                </a:solidFill>
                <a:latin typeface="Verdana"/>
                <a:cs typeface="Verdana"/>
              </a:rPr>
              <a:t>of</a:t>
            </a:r>
            <a:r>
              <a:rPr sz="1900" spc="-12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-85" dirty="0">
                <a:solidFill>
                  <a:srgbClr val="1F487C"/>
                </a:solidFill>
                <a:latin typeface="Verdana"/>
                <a:cs typeface="Verdana"/>
              </a:rPr>
              <a:t>your</a:t>
            </a:r>
            <a:r>
              <a:rPr sz="1900" spc="-13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-25" dirty="0">
                <a:solidFill>
                  <a:srgbClr val="1F487C"/>
                </a:solidFill>
                <a:latin typeface="Verdana"/>
                <a:cs typeface="Verdana"/>
              </a:rPr>
              <a:t>school’s</a:t>
            </a:r>
            <a:r>
              <a:rPr sz="1900" spc="-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900" spc="-60" dirty="0">
                <a:solidFill>
                  <a:srgbClr val="1F487C"/>
                </a:solidFill>
                <a:latin typeface="Verdana"/>
                <a:cs typeface="Verdana"/>
              </a:rPr>
              <a:t>newsletter</a:t>
            </a:r>
            <a:endParaRPr sz="1900" dirty="0">
              <a:latin typeface="Verdana"/>
              <a:cs typeface="Verdana"/>
            </a:endParaRPr>
          </a:p>
          <a:p>
            <a:pPr marL="241300" marR="5080" indent="-228600">
              <a:lnSpc>
                <a:spcPct val="100000"/>
              </a:lnSpc>
              <a:spcBef>
                <a:spcPts val="515"/>
              </a:spcBef>
              <a:buClr>
                <a:srgbClr val="4F81B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45" dirty="0">
                <a:solidFill>
                  <a:srgbClr val="1F487C"/>
                </a:solidFill>
                <a:latin typeface="Verdana"/>
                <a:cs typeface="Verdana"/>
              </a:rPr>
              <a:t>Create</a:t>
            </a:r>
            <a:r>
              <a:rPr sz="22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25" dirty="0">
                <a:solidFill>
                  <a:srgbClr val="1F487C"/>
                </a:solidFill>
                <a:latin typeface="Verdana"/>
                <a:cs typeface="Verdana"/>
              </a:rPr>
              <a:t>new</a:t>
            </a:r>
            <a:r>
              <a:rPr sz="22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60" dirty="0">
                <a:solidFill>
                  <a:srgbClr val="1F487C"/>
                </a:solidFill>
                <a:latin typeface="Verdana"/>
                <a:cs typeface="Verdana"/>
              </a:rPr>
              <a:t>programs</a:t>
            </a:r>
            <a:r>
              <a:rPr sz="22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30" dirty="0">
                <a:solidFill>
                  <a:srgbClr val="1F487C"/>
                </a:solidFill>
                <a:latin typeface="Verdana"/>
                <a:cs typeface="Verdana"/>
              </a:rPr>
              <a:t>that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1F487C"/>
                </a:solidFill>
                <a:latin typeface="Verdana"/>
                <a:cs typeface="Verdana"/>
              </a:rPr>
              <a:t>promote</a:t>
            </a:r>
            <a:r>
              <a:rPr lang="en-US" sz="2200" spc="-175" dirty="0">
                <a:solidFill>
                  <a:srgbClr val="1F487C"/>
                </a:solidFill>
                <a:latin typeface="Verdana"/>
                <a:cs typeface="Verdana"/>
              </a:rPr>
              <a:t>/</a:t>
            </a:r>
            <a:r>
              <a:rPr sz="2200" spc="5" dirty="0">
                <a:solidFill>
                  <a:srgbClr val="1F487C"/>
                </a:solidFill>
                <a:latin typeface="Verdana"/>
                <a:cs typeface="Verdana"/>
              </a:rPr>
              <a:t>help</a:t>
            </a:r>
            <a:r>
              <a:rPr sz="22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90" dirty="0">
                <a:solidFill>
                  <a:srgbClr val="1F487C"/>
                </a:solidFill>
                <a:latin typeface="Verdana"/>
                <a:cs typeface="Verdana"/>
              </a:rPr>
              <a:t>students</a:t>
            </a:r>
            <a:r>
              <a:rPr sz="2200" spc="-1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110" dirty="0">
                <a:solidFill>
                  <a:srgbClr val="1F487C"/>
                </a:solidFill>
                <a:latin typeface="Verdana"/>
                <a:cs typeface="Verdana"/>
              </a:rPr>
              <a:t>further  </a:t>
            </a:r>
            <a:r>
              <a:rPr sz="2200" spc="45" dirty="0">
                <a:solidFill>
                  <a:srgbClr val="1F487C"/>
                </a:solidFill>
                <a:latin typeface="Verdana"/>
                <a:cs typeface="Verdana"/>
              </a:rPr>
              <a:t>develop</a:t>
            </a:r>
            <a:r>
              <a:rPr sz="22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60" dirty="0">
                <a:solidFill>
                  <a:srgbClr val="1F487C"/>
                </a:solidFill>
                <a:latin typeface="Verdana"/>
                <a:cs typeface="Verdana"/>
              </a:rPr>
              <a:t>professional</a:t>
            </a:r>
            <a:r>
              <a:rPr sz="2200" spc="-19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215" dirty="0">
                <a:solidFill>
                  <a:srgbClr val="1F487C"/>
                </a:solidFill>
                <a:latin typeface="Verdana"/>
                <a:cs typeface="Verdana"/>
              </a:rPr>
              <a:t>skills</a:t>
            </a:r>
            <a:r>
              <a:rPr sz="2200" spc="-19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30" dirty="0">
                <a:solidFill>
                  <a:srgbClr val="1F487C"/>
                </a:solidFill>
                <a:latin typeface="Verdana"/>
                <a:cs typeface="Verdana"/>
              </a:rPr>
              <a:t>tailored</a:t>
            </a:r>
            <a:r>
              <a:rPr sz="2200" spc="-1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1F487C"/>
                </a:solidFill>
                <a:latin typeface="Verdana"/>
                <a:cs typeface="Verdana"/>
              </a:rPr>
              <a:t>to</a:t>
            </a:r>
            <a:r>
              <a:rPr sz="22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5" dirty="0">
                <a:solidFill>
                  <a:srgbClr val="1F487C"/>
                </a:solidFill>
                <a:latin typeface="Verdana"/>
                <a:cs typeface="Verdana"/>
              </a:rPr>
              <a:t>today’s</a:t>
            </a:r>
            <a:r>
              <a:rPr sz="2200" spc="-14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35" dirty="0">
                <a:solidFill>
                  <a:srgbClr val="1F487C"/>
                </a:solidFill>
                <a:latin typeface="Verdana"/>
                <a:cs typeface="Verdana"/>
              </a:rPr>
              <a:t>job</a:t>
            </a:r>
            <a:r>
              <a:rPr sz="2200" spc="-114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65" dirty="0">
                <a:solidFill>
                  <a:srgbClr val="1F487C"/>
                </a:solidFill>
                <a:latin typeface="Verdana"/>
                <a:cs typeface="Verdana"/>
              </a:rPr>
              <a:t>market</a:t>
            </a:r>
            <a:endParaRPr sz="2200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4F81B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80" dirty="0">
                <a:solidFill>
                  <a:srgbClr val="1F487C"/>
                </a:solidFill>
                <a:latin typeface="Verdana"/>
                <a:cs typeface="Verdana"/>
              </a:rPr>
              <a:t>Perform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45" dirty="0">
                <a:solidFill>
                  <a:srgbClr val="1F487C"/>
                </a:solidFill>
                <a:latin typeface="Verdana"/>
                <a:cs typeface="Verdana"/>
              </a:rPr>
              <a:t>other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65" dirty="0">
                <a:solidFill>
                  <a:srgbClr val="1F487C"/>
                </a:solidFill>
                <a:latin typeface="Verdana"/>
                <a:cs typeface="Verdana"/>
              </a:rPr>
              <a:t>duties</a:t>
            </a:r>
            <a:r>
              <a:rPr sz="22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60" dirty="0">
                <a:solidFill>
                  <a:srgbClr val="1F487C"/>
                </a:solidFill>
                <a:latin typeface="Verdana"/>
                <a:cs typeface="Verdana"/>
              </a:rPr>
              <a:t>as</a:t>
            </a:r>
            <a:r>
              <a:rPr sz="22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35" dirty="0">
                <a:solidFill>
                  <a:srgbClr val="1F487C"/>
                </a:solidFill>
                <a:latin typeface="Verdana"/>
                <a:cs typeface="Verdana"/>
              </a:rPr>
              <a:t>assigned</a:t>
            </a:r>
            <a:r>
              <a:rPr sz="22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1F487C"/>
                </a:solidFill>
                <a:latin typeface="Verdana"/>
                <a:cs typeface="Verdana"/>
              </a:rPr>
              <a:t>by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20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r>
              <a:rPr sz="2200" spc="-1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65" dirty="0">
                <a:solidFill>
                  <a:srgbClr val="1F487C"/>
                </a:solidFill>
                <a:latin typeface="Verdana"/>
                <a:cs typeface="Verdana"/>
              </a:rPr>
              <a:t>President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DE36E6C-C8B4-0049-B1AD-B8B89D11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59" y="372897"/>
            <a:ext cx="8398281" cy="1107996"/>
          </a:xfrm>
        </p:spPr>
        <p:txBody>
          <a:bodyPr/>
          <a:lstStyle/>
          <a:p>
            <a:pPr algn="ctr"/>
            <a:r>
              <a:rPr lang="en-US" sz="3600" b="0" spc="-5" dirty="0">
                <a:solidFill>
                  <a:schemeClr val="bg1"/>
                </a:solidFill>
                <a:latin typeface="Georgia"/>
                <a:cs typeface="Georgia"/>
              </a:rPr>
              <a:t>LEGISLATIVE</a:t>
            </a:r>
            <a:r>
              <a:rPr lang="en-US" sz="3600" b="0" spc="-65" dirty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lang="en-US" sz="3600" b="0" spc="-5" dirty="0">
                <a:solidFill>
                  <a:schemeClr val="bg1"/>
                </a:solidFill>
                <a:latin typeface="Georgia"/>
                <a:cs typeface="Georgia"/>
              </a:rPr>
              <a:t>DIRECTOR’S OFFICIAL </a:t>
            </a:r>
            <a:r>
              <a:rPr lang="en-US" sz="3600" b="0" spc="-75" dirty="0">
                <a:solidFill>
                  <a:schemeClr val="bg1"/>
                </a:solidFill>
                <a:latin typeface="Georgia"/>
                <a:cs typeface="Georgia"/>
              </a:rPr>
              <a:t>RESPONSIBILITIES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39" y="101600"/>
            <a:ext cx="8961119" cy="6664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2795" y="277368"/>
            <a:ext cx="8598408" cy="1328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2859" y="372897"/>
            <a:ext cx="8380730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7175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2025"/>
              </a:spcBef>
            </a:pPr>
            <a:r>
              <a:rPr b="0" spc="65" dirty="0">
                <a:latin typeface="Georgia"/>
                <a:cs typeface="Georgia"/>
              </a:rPr>
              <a:t>BYLAWS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0240" y="1779777"/>
            <a:ext cx="7948295" cy="47070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118110" indent="-228600">
              <a:lnSpc>
                <a:spcPct val="100000"/>
              </a:lnSpc>
              <a:spcBef>
                <a:spcPts val="105"/>
              </a:spcBef>
              <a:buClr>
                <a:srgbClr val="4F81B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3000" spc="-30" dirty="0">
                <a:solidFill>
                  <a:srgbClr val="1F487C"/>
                </a:solidFill>
                <a:latin typeface="Verdana"/>
                <a:cs typeface="Verdana"/>
              </a:rPr>
              <a:t>Please,</a:t>
            </a:r>
            <a:r>
              <a:rPr sz="3000" spc="-1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15" dirty="0">
                <a:solidFill>
                  <a:srgbClr val="1F487C"/>
                </a:solidFill>
                <a:latin typeface="Verdana"/>
                <a:cs typeface="Verdana"/>
              </a:rPr>
              <a:t>note</a:t>
            </a:r>
            <a:r>
              <a:rPr sz="30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25" dirty="0">
                <a:solidFill>
                  <a:srgbClr val="1F487C"/>
                </a:solidFill>
                <a:latin typeface="Verdana"/>
                <a:cs typeface="Verdana"/>
              </a:rPr>
              <a:t>that</a:t>
            </a:r>
            <a:r>
              <a:rPr sz="30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15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r>
              <a:rPr sz="30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80" dirty="0">
                <a:solidFill>
                  <a:srgbClr val="1F487C"/>
                </a:solidFill>
                <a:latin typeface="Verdana"/>
                <a:cs typeface="Verdana"/>
              </a:rPr>
              <a:t>Vi</a:t>
            </a:r>
            <a:r>
              <a:rPr lang="en-US" sz="3000" spc="-80" dirty="0">
                <a:solidFill>
                  <a:srgbClr val="1F487C"/>
                </a:solidFill>
                <a:latin typeface="Verdana"/>
                <a:cs typeface="Verdana"/>
              </a:rPr>
              <a:t>c</a:t>
            </a:r>
            <a:r>
              <a:rPr sz="3000" spc="-80" dirty="0">
                <a:solidFill>
                  <a:srgbClr val="1F487C"/>
                </a:solidFill>
                <a:latin typeface="Verdana"/>
                <a:cs typeface="Verdana"/>
              </a:rPr>
              <a:t>e</a:t>
            </a:r>
            <a:r>
              <a:rPr sz="3000" spc="-12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60" dirty="0">
                <a:solidFill>
                  <a:srgbClr val="1F487C"/>
                </a:solidFill>
                <a:latin typeface="Verdana"/>
                <a:cs typeface="Verdana"/>
              </a:rPr>
              <a:t>President</a:t>
            </a:r>
            <a:r>
              <a:rPr sz="30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70" dirty="0">
                <a:solidFill>
                  <a:srgbClr val="1F487C"/>
                </a:solidFill>
                <a:latin typeface="Verdana"/>
                <a:cs typeface="Verdana"/>
              </a:rPr>
              <a:t>(not</a:t>
            </a:r>
            <a:r>
              <a:rPr sz="3000" spc="-114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55" dirty="0">
                <a:solidFill>
                  <a:srgbClr val="1F487C"/>
                </a:solidFill>
                <a:latin typeface="Verdana"/>
                <a:cs typeface="Verdana"/>
              </a:rPr>
              <a:t>Legislative</a:t>
            </a:r>
            <a:r>
              <a:rPr sz="3000" spc="-19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60" dirty="0">
                <a:solidFill>
                  <a:srgbClr val="1F487C"/>
                </a:solidFill>
                <a:latin typeface="Verdana"/>
                <a:cs typeface="Verdana"/>
              </a:rPr>
              <a:t>Director)</a:t>
            </a:r>
            <a:r>
              <a:rPr sz="30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215" dirty="0">
                <a:solidFill>
                  <a:srgbClr val="1F487C"/>
                </a:solidFill>
                <a:latin typeface="Verdana"/>
                <a:cs typeface="Verdana"/>
              </a:rPr>
              <a:t>is  </a:t>
            </a:r>
            <a:r>
              <a:rPr sz="3000" spc="-15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r>
              <a:rPr sz="3000" spc="-1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25" dirty="0">
                <a:solidFill>
                  <a:srgbClr val="1F487C"/>
                </a:solidFill>
                <a:latin typeface="Verdana"/>
                <a:cs typeface="Verdana"/>
              </a:rPr>
              <a:t>chairperson</a:t>
            </a:r>
            <a:r>
              <a:rPr sz="3000" spc="-15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10" dirty="0">
                <a:solidFill>
                  <a:srgbClr val="1F487C"/>
                </a:solidFill>
                <a:latin typeface="Verdana"/>
                <a:cs typeface="Verdana"/>
              </a:rPr>
              <a:t>of</a:t>
            </a:r>
            <a:r>
              <a:rPr sz="3000" spc="-15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15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r>
              <a:rPr sz="3000" spc="-1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40" dirty="0">
                <a:solidFill>
                  <a:srgbClr val="1F487C"/>
                </a:solidFill>
                <a:latin typeface="Verdana"/>
                <a:cs typeface="Verdana"/>
              </a:rPr>
              <a:t>bylaws</a:t>
            </a:r>
            <a:r>
              <a:rPr sz="30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10" dirty="0">
                <a:solidFill>
                  <a:srgbClr val="1F487C"/>
                </a:solidFill>
                <a:latin typeface="Verdana"/>
                <a:cs typeface="Verdana"/>
              </a:rPr>
              <a:t>committee</a:t>
            </a:r>
            <a:r>
              <a:rPr sz="3000" spc="-19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80" dirty="0">
                <a:solidFill>
                  <a:srgbClr val="1F487C"/>
                </a:solidFill>
                <a:latin typeface="Verdana"/>
                <a:cs typeface="Verdana"/>
              </a:rPr>
              <a:t>and</a:t>
            </a:r>
            <a:r>
              <a:rPr sz="3000" spc="-15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lang="en-US" sz="3000" spc="110" dirty="0">
                <a:solidFill>
                  <a:srgbClr val="1F487C"/>
                </a:solidFill>
                <a:latin typeface="Verdana"/>
                <a:cs typeface="Verdana"/>
              </a:rPr>
              <a:t>is</a:t>
            </a:r>
            <a:r>
              <a:rPr sz="30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55" dirty="0">
                <a:solidFill>
                  <a:srgbClr val="1F487C"/>
                </a:solidFill>
                <a:latin typeface="Verdana"/>
                <a:cs typeface="Verdana"/>
              </a:rPr>
              <a:t>responsible  </a:t>
            </a:r>
            <a:r>
              <a:rPr sz="3000" spc="-80" dirty="0">
                <a:solidFill>
                  <a:srgbClr val="1F487C"/>
                </a:solidFill>
                <a:latin typeface="Verdana"/>
                <a:cs typeface="Verdana"/>
              </a:rPr>
              <a:t>for</a:t>
            </a:r>
            <a:r>
              <a:rPr sz="30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40" dirty="0">
                <a:solidFill>
                  <a:srgbClr val="1F487C"/>
                </a:solidFill>
                <a:latin typeface="Verdana"/>
                <a:cs typeface="Verdana"/>
              </a:rPr>
              <a:t>reviewing</a:t>
            </a:r>
            <a:r>
              <a:rPr sz="3000" spc="-1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80" dirty="0">
                <a:solidFill>
                  <a:srgbClr val="1F487C"/>
                </a:solidFill>
                <a:latin typeface="Verdana"/>
                <a:cs typeface="Verdana"/>
              </a:rPr>
              <a:t>and</a:t>
            </a:r>
            <a:r>
              <a:rPr sz="30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15" dirty="0">
                <a:solidFill>
                  <a:srgbClr val="1F487C"/>
                </a:solidFill>
                <a:latin typeface="Verdana"/>
                <a:cs typeface="Verdana"/>
              </a:rPr>
              <a:t>recommending</a:t>
            </a:r>
            <a:r>
              <a:rPr sz="30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40" dirty="0">
                <a:solidFill>
                  <a:srgbClr val="1F487C"/>
                </a:solidFill>
                <a:latin typeface="Verdana"/>
                <a:cs typeface="Verdana"/>
              </a:rPr>
              <a:t>changes</a:t>
            </a:r>
            <a:r>
              <a:rPr sz="30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100" dirty="0">
                <a:solidFill>
                  <a:srgbClr val="1F487C"/>
                </a:solidFill>
                <a:latin typeface="Verdana"/>
                <a:cs typeface="Verdana"/>
              </a:rPr>
              <a:t>in</a:t>
            </a:r>
            <a:r>
              <a:rPr sz="3000" spc="-15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15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r>
              <a:rPr sz="30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40" dirty="0">
                <a:solidFill>
                  <a:srgbClr val="1F487C"/>
                </a:solidFill>
                <a:latin typeface="Verdana"/>
                <a:cs typeface="Verdana"/>
              </a:rPr>
              <a:t>bylaws</a:t>
            </a:r>
            <a:endParaRPr lang="en-US" sz="3000" spc="-40" dirty="0">
              <a:solidFill>
                <a:srgbClr val="1F487C"/>
              </a:solidFill>
              <a:latin typeface="Verdana"/>
              <a:cs typeface="Verdana"/>
            </a:endParaRPr>
          </a:p>
          <a:p>
            <a:pPr marL="12700" marR="118110">
              <a:lnSpc>
                <a:spcPct val="100000"/>
              </a:lnSpc>
              <a:spcBef>
                <a:spcPts val="105"/>
              </a:spcBef>
              <a:buClr>
                <a:srgbClr val="4F81BC"/>
              </a:buClr>
              <a:tabLst>
                <a:tab pos="240665" algn="l"/>
                <a:tab pos="241300" algn="l"/>
              </a:tabLst>
            </a:pPr>
            <a:endParaRPr sz="3000" dirty="0">
              <a:latin typeface="Verdana"/>
              <a:cs typeface="Verdana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3000" spc="-70" dirty="0">
                <a:solidFill>
                  <a:srgbClr val="1F487C"/>
                </a:solidFill>
                <a:latin typeface="Verdana"/>
                <a:cs typeface="Verdana"/>
              </a:rPr>
              <a:t>Take</a:t>
            </a:r>
            <a:r>
              <a:rPr sz="3000" spc="-1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165" dirty="0">
                <a:solidFill>
                  <a:srgbClr val="1F487C"/>
                </a:solidFill>
                <a:latin typeface="Verdana"/>
                <a:cs typeface="Verdana"/>
              </a:rPr>
              <a:t>a</a:t>
            </a:r>
            <a:r>
              <a:rPr sz="30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40" dirty="0">
                <a:solidFill>
                  <a:srgbClr val="1F487C"/>
                </a:solidFill>
                <a:latin typeface="Verdana"/>
                <a:cs typeface="Verdana"/>
              </a:rPr>
              <a:t>look</a:t>
            </a:r>
            <a:r>
              <a:rPr sz="30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25" dirty="0">
                <a:solidFill>
                  <a:srgbClr val="1F487C"/>
                </a:solidFill>
                <a:latin typeface="Verdana"/>
                <a:cs typeface="Verdana"/>
              </a:rPr>
              <a:t>at</a:t>
            </a:r>
            <a:r>
              <a:rPr sz="30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25" dirty="0">
                <a:solidFill>
                  <a:srgbClr val="1F487C"/>
                </a:solidFill>
                <a:latin typeface="Verdana"/>
                <a:cs typeface="Verdana"/>
                <a:hlinkClick r:id="rId4"/>
              </a:rPr>
              <a:t>CNSA’s</a:t>
            </a:r>
            <a:r>
              <a:rPr sz="3000" spc="-185" dirty="0">
                <a:solidFill>
                  <a:srgbClr val="1F487C"/>
                </a:solidFill>
                <a:latin typeface="Verdana"/>
                <a:cs typeface="Verdana"/>
                <a:hlinkClick r:id="rId4"/>
              </a:rPr>
              <a:t> </a:t>
            </a:r>
            <a:r>
              <a:rPr sz="3000" spc="-95" dirty="0">
                <a:solidFill>
                  <a:srgbClr val="1F487C"/>
                </a:solidFill>
                <a:latin typeface="Verdana"/>
                <a:cs typeface="Verdana"/>
                <a:hlinkClick r:id="rId4"/>
              </a:rPr>
              <a:t>Bylaws</a:t>
            </a:r>
            <a:r>
              <a:rPr sz="30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80" dirty="0">
                <a:solidFill>
                  <a:srgbClr val="1F487C"/>
                </a:solidFill>
                <a:latin typeface="Verdana"/>
                <a:cs typeface="Verdana"/>
              </a:rPr>
              <a:t>and</a:t>
            </a:r>
            <a:r>
              <a:rPr sz="30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10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r>
              <a:rPr sz="3000" spc="-1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70" dirty="0">
                <a:solidFill>
                  <a:srgbClr val="1F487C"/>
                </a:solidFill>
                <a:latin typeface="Verdana"/>
                <a:cs typeface="Verdana"/>
                <a:hlinkClick r:id="rId5"/>
              </a:rPr>
              <a:t>NSNA</a:t>
            </a:r>
            <a:r>
              <a:rPr sz="3000" spc="-185" dirty="0">
                <a:solidFill>
                  <a:srgbClr val="1F487C"/>
                </a:solidFill>
                <a:latin typeface="Verdana"/>
                <a:cs typeface="Verdana"/>
                <a:hlinkClick r:id="rId5"/>
              </a:rPr>
              <a:t> </a:t>
            </a:r>
            <a:r>
              <a:rPr sz="3000" spc="-40" dirty="0">
                <a:solidFill>
                  <a:srgbClr val="1F487C"/>
                </a:solidFill>
                <a:latin typeface="Verdana"/>
                <a:cs typeface="Verdana"/>
                <a:hlinkClick r:id="rId5"/>
              </a:rPr>
              <a:t>bylaws</a:t>
            </a:r>
            <a:r>
              <a:rPr sz="3000" spc="-180" dirty="0">
                <a:solidFill>
                  <a:srgbClr val="1F487C"/>
                </a:solidFill>
                <a:latin typeface="Verdana"/>
                <a:cs typeface="Verdana"/>
                <a:hlinkClick r:id="rId5"/>
              </a:rPr>
              <a:t> </a:t>
            </a:r>
            <a:r>
              <a:rPr sz="3000" spc="5" dirty="0">
                <a:solidFill>
                  <a:srgbClr val="1F487C"/>
                </a:solidFill>
                <a:latin typeface="Verdana"/>
                <a:cs typeface="Verdana"/>
              </a:rPr>
              <a:t>which</a:t>
            </a:r>
            <a:r>
              <a:rPr sz="3000" spc="-14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120" dirty="0">
                <a:solidFill>
                  <a:srgbClr val="1F487C"/>
                </a:solidFill>
                <a:latin typeface="Verdana"/>
                <a:cs typeface="Verdana"/>
              </a:rPr>
              <a:t>can  </a:t>
            </a:r>
            <a:r>
              <a:rPr sz="3000" spc="110" dirty="0">
                <a:solidFill>
                  <a:srgbClr val="1F487C"/>
                </a:solidFill>
                <a:latin typeface="Verdana"/>
                <a:cs typeface="Verdana"/>
              </a:rPr>
              <a:t>be</a:t>
            </a:r>
            <a:r>
              <a:rPr sz="30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10" dirty="0">
                <a:solidFill>
                  <a:srgbClr val="1F487C"/>
                </a:solidFill>
                <a:latin typeface="Verdana"/>
                <a:cs typeface="Verdana"/>
              </a:rPr>
              <a:t>found</a:t>
            </a:r>
            <a:r>
              <a:rPr sz="3000" spc="-15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100" dirty="0">
                <a:solidFill>
                  <a:srgbClr val="1F487C"/>
                </a:solidFill>
                <a:latin typeface="Verdana"/>
                <a:cs typeface="Verdana"/>
              </a:rPr>
              <a:t>in</a:t>
            </a:r>
            <a:r>
              <a:rPr sz="3000" spc="-15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15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r>
              <a:rPr sz="30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55" dirty="0">
                <a:solidFill>
                  <a:srgbClr val="1F487C"/>
                </a:solidFill>
                <a:latin typeface="Verdana"/>
                <a:cs typeface="Verdana"/>
              </a:rPr>
              <a:t>Legislative</a:t>
            </a:r>
            <a:r>
              <a:rPr sz="30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114" dirty="0">
                <a:solidFill>
                  <a:srgbClr val="1F487C"/>
                </a:solidFill>
                <a:latin typeface="Verdana"/>
                <a:cs typeface="Verdana"/>
              </a:rPr>
              <a:t>Toolkit</a:t>
            </a:r>
            <a:r>
              <a:rPr sz="30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30" dirty="0">
                <a:solidFill>
                  <a:srgbClr val="1F487C"/>
                </a:solidFill>
                <a:latin typeface="Verdana"/>
                <a:cs typeface="Verdana"/>
              </a:rPr>
              <a:t>folder</a:t>
            </a:r>
            <a:r>
              <a:rPr sz="3000" spc="-14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5" dirty="0">
                <a:solidFill>
                  <a:srgbClr val="1F487C"/>
                </a:solidFill>
                <a:latin typeface="Verdana"/>
                <a:cs typeface="Verdana"/>
              </a:rPr>
              <a:t>to</a:t>
            </a:r>
            <a:r>
              <a:rPr sz="3000" spc="-1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30" dirty="0">
                <a:solidFill>
                  <a:srgbClr val="1F487C"/>
                </a:solidFill>
                <a:latin typeface="Verdana"/>
                <a:cs typeface="Verdana"/>
              </a:rPr>
              <a:t>get</a:t>
            </a:r>
            <a:r>
              <a:rPr sz="3000" spc="-15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55" dirty="0">
                <a:solidFill>
                  <a:srgbClr val="1F487C"/>
                </a:solidFill>
                <a:latin typeface="Verdana"/>
                <a:cs typeface="Verdana"/>
              </a:rPr>
              <a:t>an</a:t>
            </a:r>
            <a:r>
              <a:rPr sz="3000" spc="-14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55" dirty="0">
                <a:solidFill>
                  <a:srgbClr val="1F487C"/>
                </a:solidFill>
                <a:latin typeface="Verdana"/>
                <a:cs typeface="Verdana"/>
              </a:rPr>
              <a:t>idea</a:t>
            </a:r>
            <a:r>
              <a:rPr sz="30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10" dirty="0">
                <a:solidFill>
                  <a:srgbClr val="1F487C"/>
                </a:solidFill>
                <a:latin typeface="Verdana"/>
                <a:cs typeface="Verdana"/>
              </a:rPr>
              <a:t>of</a:t>
            </a:r>
            <a:r>
              <a:rPr sz="3000" spc="-15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5" dirty="0">
                <a:solidFill>
                  <a:srgbClr val="1F487C"/>
                </a:solidFill>
                <a:latin typeface="Verdana"/>
                <a:cs typeface="Verdana"/>
              </a:rPr>
              <a:t>what  </a:t>
            </a:r>
            <a:r>
              <a:rPr sz="3000" spc="-40" dirty="0">
                <a:solidFill>
                  <a:srgbClr val="1F487C"/>
                </a:solidFill>
                <a:latin typeface="Verdana"/>
                <a:cs typeface="Verdana"/>
              </a:rPr>
              <a:t>bylaws </a:t>
            </a:r>
            <a:r>
              <a:rPr sz="3000" spc="-35" dirty="0">
                <a:solidFill>
                  <a:srgbClr val="1F487C"/>
                </a:solidFill>
                <a:latin typeface="Verdana"/>
                <a:cs typeface="Verdana"/>
              </a:rPr>
              <a:t>look</a:t>
            </a:r>
            <a:r>
              <a:rPr sz="3000" spc="-30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000" spc="-95" dirty="0">
                <a:solidFill>
                  <a:srgbClr val="1F487C"/>
                </a:solidFill>
                <a:latin typeface="Verdana"/>
                <a:cs typeface="Verdana"/>
              </a:rPr>
              <a:t>like</a:t>
            </a:r>
            <a:endParaRPr lang="en-US" sz="3000" spc="-95" dirty="0">
              <a:solidFill>
                <a:srgbClr val="1F487C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39" y="101600"/>
            <a:ext cx="8961119" cy="6664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795" y="277368"/>
            <a:ext cx="8598408" cy="1328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2859" y="372897"/>
            <a:ext cx="8380730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7175" rIns="0" bIns="0" rtlCol="0">
            <a:spAutoFit/>
          </a:bodyPr>
          <a:lstStyle/>
          <a:p>
            <a:pPr marL="2611120">
              <a:lnSpc>
                <a:spcPct val="100000"/>
              </a:lnSpc>
              <a:spcBef>
                <a:spcPts val="2025"/>
              </a:spcBef>
            </a:pPr>
            <a:r>
              <a:rPr b="0" spc="-15" dirty="0">
                <a:latin typeface="Georgia"/>
                <a:cs typeface="Georgia"/>
              </a:rPr>
              <a:t>RESOLUTIONS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621664" y="1779854"/>
            <a:ext cx="7900670" cy="41267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5080" indent="-22860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Font typeface="Arial"/>
              <a:buChar char="•"/>
              <a:tabLst>
                <a:tab pos="269875" algn="l"/>
              </a:tabLst>
            </a:pPr>
            <a:r>
              <a:rPr spc="85" dirty="0"/>
              <a:t>One</a:t>
            </a:r>
            <a:r>
              <a:rPr spc="-190" dirty="0"/>
              <a:t> </a:t>
            </a:r>
            <a:r>
              <a:rPr spc="10" dirty="0"/>
              <a:t>of</a:t>
            </a:r>
            <a:r>
              <a:rPr spc="-180" dirty="0"/>
              <a:t> </a:t>
            </a:r>
            <a:r>
              <a:rPr spc="-20" dirty="0"/>
              <a:t>the</a:t>
            </a:r>
            <a:r>
              <a:rPr spc="-190" dirty="0"/>
              <a:t> </a:t>
            </a:r>
            <a:r>
              <a:rPr spc="-105" dirty="0"/>
              <a:t>most</a:t>
            </a:r>
            <a:r>
              <a:rPr spc="-180" dirty="0"/>
              <a:t> </a:t>
            </a:r>
            <a:r>
              <a:rPr spc="-5" dirty="0"/>
              <a:t>amazing</a:t>
            </a:r>
            <a:r>
              <a:rPr spc="-215" dirty="0"/>
              <a:t> </a:t>
            </a:r>
            <a:r>
              <a:rPr spc="-105" dirty="0"/>
              <a:t>things</a:t>
            </a:r>
            <a:r>
              <a:rPr spc="-210" dirty="0"/>
              <a:t> </a:t>
            </a:r>
            <a:r>
              <a:rPr spc="45" dirty="0"/>
              <a:t>about</a:t>
            </a:r>
            <a:r>
              <a:rPr spc="-180" dirty="0"/>
              <a:t> </a:t>
            </a:r>
            <a:r>
              <a:rPr spc="30" dirty="0"/>
              <a:t>being</a:t>
            </a:r>
            <a:r>
              <a:rPr spc="-220" dirty="0"/>
              <a:t> </a:t>
            </a:r>
            <a:r>
              <a:rPr spc="195" dirty="0"/>
              <a:t>a</a:t>
            </a:r>
            <a:r>
              <a:rPr spc="-175" dirty="0"/>
              <a:t> </a:t>
            </a:r>
            <a:r>
              <a:rPr spc="-30" dirty="0"/>
              <a:t>part  </a:t>
            </a:r>
            <a:r>
              <a:rPr spc="10" dirty="0"/>
              <a:t>of </a:t>
            </a:r>
            <a:r>
              <a:rPr spc="195" dirty="0"/>
              <a:t>a </a:t>
            </a:r>
            <a:r>
              <a:rPr spc="-65" dirty="0"/>
              <a:t>professional </a:t>
            </a:r>
            <a:r>
              <a:rPr spc="-35" dirty="0"/>
              <a:t>organization </a:t>
            </a:r>
            <a:r>
              <a:rPr spc="-240" dirty="0"/>
              <a:t>is </a:t>
            </a:r>
            <a:r>
              <a:rPr spc="-20" dirty="0"/>
              <a:t>the </a:t>
            </a:r>
            <a:r>
              <a:rPr spc="-70" dirty="0"/>
              <a:t>ability </a:t>
            </a:r>
            <a:r>
              <a:rPr spc="-10" dirty="0"/>
              <a:t>to </a:t>
            </a:r>
            <a:r>
              <a:rPr spc="5" dirty="0"/>
              <a:t>make  </a:t>
            </a:r>
            <a:r>
              <a:rPr spc="105" dirty="0"/>
              <a:t>change</a:t>
            </a:r>
            <a:r>
              <a:rPr spc="-200" dirty="0"/>
              <a:t> </a:t>
            </a:r>
            <a:r>
              <a:rPr spc="80" dirty="0"/>
              <a:t>happen</a:t>
            </a:r>
            <a:endParaRPr lang="en-US" spc="80" dirty="0"/>
          </a:p>
          <a:p>
            <a:pPr marL="41275" marR="508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tabLst>
                <a:tab pos="269875" algn="l"/>
              </a:tabLst>
            </a:pPr>
            <a:endParaRPr lang="en-US" spc="80" dirty="0"/>
          </a:p>
          <a:p>
            <a:pPr marL="269875" marR="5080" indent="-22860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Font typeface="Arial"/>
              <a:buChar char="•"/>
              <a:tabLst>
                <a:tab pos="269875" algn="l"/>
              </a:tabLst>
            </a:pPr>
            <a:r>
              <a:rPr lang="en-US" spc="80" dirty="0"/>
              <a:t>Check out the </a:t>
            </a:r>
            <a:r>
              <a:rPr lang="en-US" u="sng" spc="80" dirty="0"/>
              <a:t>Resolution how-to PowerPoint </a:t>
            </a:r>
            <a:r>
              <a:rPr lang="en-US" spc="80" dirty="0"/>
              <a:t>included in the Legislative Toolkit Folder</a:t>
            </a:r>
          </a:p>
          <a:p>
            <a:pPr marL="41275" marR="508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tabLst>
                <a:tab pos="269875" algn="l"/>
              </a:tabLst>
            </a:pPr>
            <a:endParaRPr lang="en-US" spc="80" dirty="0"/>
          </a:p>
          <a:p>
            <a:pPr marL="269875" marR="5080" indent="-22860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Font typeface="Arial"/>
              <a:buChar char="•"/>
              <a:tabLst>
                <a:tab pos="269875" algn="l"/>
              </a:tabLst>
            </a:pPr>
            <a:r>
              <a:rPr lang="en-US" spc="80" dirty="0"/>
              <a:t>Check out the NSNA 2018-2018 Resolutions Guidelines at </a:t>
            </a:r>
            <a:r>
              <a:rPr lang="en-US" spc="80" dirty="0">
                <a:hlinkClick r:id="rId5"/>
              </a:rPr>
              <a:t>https://www.dropbox.com/s/5mqpw0pof0apn1e/Resolutions%20Guidelines.pdf?dl=0</a:t>
            </a:r>
            <a:r>
              <a:rPr lang="en-US" spc="8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39" y="101600"/>
            <a:ext cx="8961119" cy="6664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795" y="277368"/>
            <a:ext cx="8598408" cy="1328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2859" y="372897"/>
            <a:ext cx="8380730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7175" rIns="0" bIns="0" rtlCol="0">
            <a:spAutoFit/>
          </a:bodyPr>
          <a:lstStyle/>
          <a:p>
            <a:pPr marL="2670810">
              <a:lnSpc>
                <a:spcPct val="100000"/>
              </a:lnSpc>
              <a:spcBef>
                <a:spcPts val="2025"/>
              </a:spcBef>
            </a:pPr>
            <a:r>
              <a:rPr b="0" spc="20" dirty="0">
                <a:latin typeface="Georgia"/>
                <a:cs typeface="Georgia"/>
              </a:rPr>
              <a:t>LEGISLATION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47724" y="1779854"/>
            <a:ext cx="7313295" cy="4477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1369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95454"/>
              <a:buFont typeface="Arial"/>
              <a:buChar char="•"/>
              <a:tabLst>
                <a:tab pos="111125" algn="l"/>
              </a:tabLst>
            </a:pPr>
            <a:r>
              <a:rPr sz="2200" spc="75" dirty="0">
                <a:solidFill>
                  <a:srgbClr val="1F487C"/>
                </a:solidFill>
                <a:latin typeface="Verdana"/>
                <a:cs typeface="Verdana"/>
              </a:rPr>
              <a:t>One </a:t>
            </a:r>
            <a:r>
              <a:rPr sz="2200" spc="10" dirty="0">
                <a:solidFill>
                  <a:srgbClr val="1F487C"/>
                </a:solidFill>
                <a:latin typeface="Verdana"/>
                <a:cs typeface="Verdana"/>
              </a:rPr>
              <a:t>of </a:t>
            </a:r>
            <a:r>
              <a:rPr sz="2200" spc="-20" dirty="0">
                <a:solidFill>
                  <a:srgbClr val="1F487C"/>
                </a:solidFill>
                <a:latin typeface="Verdana"/>
                <a:cs typeface="Verdana"/>
              </a:rPr>
              <a:t>the </a:t>
            </a:r>
            <a:r>
              <a:rPr sz="2200" spc="-5" dirty="0">
                <a:solidFill>
                  <a:srgbClr val="1F487C"/>
                </a:solidFill>
                <a:latin typeface="Verdana"/>
                <a:cs typeface="Verdana"/>
              </a:rPr>
              <a:t>great </a:t>
            </a:r>
            <a:r>
              <a:rPr sz="2200" spc="-45" dirty="0">
                <a:solidFill>
                  <a:srgbClr val="1F487C"/>
                </a:solidFill>
                <a:latin typeface="Verdana"/>
                <a:cs typeface="Verdana"/>
              </a:rPr>
              <a:t>benefits </a:t>
            </a:r>
            <a:r>
              <a:rPr sz="2200" spc="10" dirty="0">
                <a:solidFill>
                  <a:srgbClr val="1F487C"/>
                </a:solidFill>
                <a:latin typeface="Verdana"/>
                <a:cs typeface="Verdana"/>
              </a:rPr>
              <a:t>of </a:t>
            </a:r>
            <a:r>
              <a:rPr sz="2200" spc="-80" dirty="0">
                <a:solidFill>
                  <a:srgbClr val="1F487C"/>
                </a:solidFill>
                <a:latin typeface="Verdana"/>
                <a:cs typeface="Verdana"/>
              </a:rPr>
              <a:t>joining </a:t>
            </a:r>
            <a:r>
              <a:rPr sz="2200" spc="180" dirty="0">
                <a:solidFill>
                  <a:srgbClr val="1F487C"/>
                </a:solidFill>
                <a:latin typeface="Verdana"/>
                <a:cs typeface="Verdana"/>
              </a:rPr>
              <a:t>a</a:t>
            </a:r>
            <a:r>
              <a:rPr lang="en-US" sz="2200" spc="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60" dirty="0">
                <a:solidFill>
                  <a:srgbClr val="1F487C"/>
                </a:solidFill>
                <a:latin typeface="Verdana"/>
                <a:cs typeface="Verdana"/>
              </a:rPr>
              <a:t>professional  </a:t>
            </a:r>
            <a:r>
              <a:rPr sz="2200" spc="-35" dirty="0">
                <a:solidFill>
                  <a:srgbClr val="1F487C"/>
                </a:solidFill>
                <a:latin typeface="Verdana"/>
                <a:cs typeface="Verdana"/>
              </a:rPr>
              <a:t>organization</a:t>
            </a:r>
            <a:r>
              <a:rPr sz="2200" spc="-204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225" dirty="0">
                <a:solidFill>
                  <a:srgbClr val="1F487C"/>
                </a:solidFill>
                <a:latin typeface="Verdana"/>
                <a:cs typeface="Verdana"/>
              </a:rPr>
              <a:t>is</a:t>
            </a:r>
            <a:r>
              <a:rPr sz="2200" spc="-1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lang="en-US" sz="2200" spc="-20" dirty="0">
                <a:solidFill>
                  <a:srgbClr val="1F487C"/>
                </a:solidFill>
                <a:latin typeface="Verdana"/>
                <a:cs typeface="Verdana"/>
              </a:rPr>
              <a:t>becoming </a:t>
            </a:r>
            <a:r>
              <a:rPr lang="en-US" sz="2200" spc="-20">
                <a:solidFill>
                  <a:srgbClr val="1F487C"/>
                </a:solidFill>
                <a:latin typeface="Verdana"/>
                <a:cs typeface="Verdana"/>
              </a:rPr>
              <a:t>familiar with </a:t>
            </a:r>
            <a:r>
              <a:rPr sz="2200" spc="65">
                <a:solidFill>
                  <a:srgbClr val="1F487C"/>
                </a:solidFill>
                <a:latin typeface="Verdana"/>
                <a:cs typeface="Verdana"/>
              </a:rPr>
              <a:t>evidence</a:t>
            </a:r>
            <a:r>
              <a:rPr sz="2200" spc="-185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45" dirty="0">
                <a:solidFill>
                  <a:srgbClr val="1F487C"/>
                </a:solidFill>
                <a:latin typeface="Verdana"/>
                <a:cs typeface="Verdana"/>
              </a:rPr>
              <a:t>based  </a:t>
            </a:r>
            <a:r>
              <a:rPr sz="2200" spc="20" dirty="0">
                <a:solidFill>
                  <a:srgbClr val="1F487C"/>
                </a:solidFill>
                <a:latin typeface="Verdana"/>
                <a:cs typeface="Verdana"/>
              </a:rPr>
              <a:t>practice,</a:t>
            </a:r>
            <a:r>
              <a:rPr sz="22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70" dirty="0">
                <a:solidFill>
                  <a:srgbClr val="1F487C"/>
                </a:solidFill>
                <a:latin typeface="Verdana"/>
                <a:cs typeface="Verdana"/>
              </a:rPr>
              <a:t>legislation,</a:t>
            </a:r>
            <a:r>
              <a:rPr sz="2200" spc="-19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85" dirty="0">
                <a:solidFill>
                  <a:srgbClr val="1F487C"/>
                </a:solidFill>
                <a:latin typeface="Verdana"/>
                <a:cs typeface="Verdana"/>
              </a:rPr>
              <a:t>and</a:t>
            </a:r>
            <a:r>
              <a:rPr sz="22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130" dirty="0">
                <a:solidFill>
                  <a:srgbClr val="1F487C"/>
                </a:solidFill>
                <a:latin typeface="Verdana"/>
                <a:cs typeface="Verdana"/>
              </a:rPr>
              <a:t>bills</a:t>
            </a:r>
            <a:r>
              <a:rPr sz="2200" spc="-20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1F487C"/>
                </a:solidFill>
                <a:latin typeface="Verdana"/>
                <a:cs typeface="Verdana"/>
              </a:rPr>
              <a:t>related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1F487C"/>
                </a:solidFill>
                <a:latin typeface="Verdana"/>
                <a:cs typeface="Verdana"/>
              </a:rPr>
              <a:t>to</a:t>
            </a:r>
            <a:r>
              <a:rPr sz="2200" spc="-16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95" dirty="0">
                <a:solidFill>
                  <a:srgbClr val="1F487C"/>
                </a:solidFill>
                <a:latin typeface="Verdana"/>
                <a:cs typeface="Verdana"/>
              </a:rPr>
              <a:t>your</a:t>
            </a:r>
            <a:r>
              <a:rPr sz="2200" spc="-15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20" dirty="0">
                <a:solidFill>
                  <a:srgbClr val="1F487C"/>
                </a:solidFill>
                <a:latin typeface="Verdana"/>
                <a:cs typeface="Verdana"/>
              </a:rPr>
              <a:t>career</a:t>
            </a:r>
            <a:endParaRPr lang="en-US" sz="2200" spc="20" dirty="0">
              <a:solidFill>
                <a:srgbClr val="1F487C"/>
              </a:solidFill>
              <a:latin typeface="Verdana"/>
              <a:cs typeface="Verdana"/>
            </a:endParaRPr>
          </a:p>
          <a:p>
            <a:pPr marL="12700" marR="31369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95454"/>
              <a:buFont typeface="Arial"/>
              <a:buChar char="•"/>
              <a:tabLst>
                <a:tab pos="111125" algn="l"/>
              </a:tabLst>
            </a:pPr>
            <a:endParaRPr lang="en-US" sz="2200" spc="20" dirty="0">
              <a:solidFill>
                <a:srgbClr val="1F487C"/>
              </a:solidFill>
              <a:latin typeface="Verdana"/>
              <a:cs typeface="Verdana"/>
            </a:endParaRPr>
          </a:p>
          <a:p>
            <a:pPr marL="12700" marR="31369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95454"/>
              <a:buFont typeface="Arial"/>
              <a:buChar char="•"/>
              <a:tabLst>
                <a:tab pos="111125" algn="l"/>
              </a:tabLst>
            </a:pPr>
            <a:r>
              <a:rPr lang="en-US" sz="2200" spc="20" dirty="0">
                <a:solidFill>
                  <a:srgbClr val="1F487C"/>
                </a:solidFill>
                <a:latin typeface="Verdana"/>
                <a:cs typeface="Verdana"/>
              </a:rPr>
              <a:t>To learn how to discover and follow current bills of legislation, visit: </a:t>
            </a:r>
            <a:r>
              <a:rPr lang="en-US" sz="2200" spc="20" dirty="0">
                <a:solidFill>
                  <a:srgbClr val="1F487C"/>
                </a:solidFill>
                <a:latin typeface="Verdana"/>
                <a:cs typeface="Verdana"/>
                <a:hlinkClick r:id="rId5"/>
              </a:rPr>
              <a:t>https://leginfo.legislature.ca.gov/faces/</a:t>
            </a:r>
            <a:r>
              <a:rPr lang="en-US" sz="2200" spc="20" dirty="0" err="1">
                <a:solidFill>
                  <a:srgbClr val="1F487C"/>
                </a:solidFill>
                <a:latin typeface="Verdana"/>
                <a:cs typeface="Verdana"/>
                <a:hlinkClick r:id="rId5"/>
              </a:rPr>
              <a:t>home</a:t>
            </a:r>
            <a:r>
              <a:rPr lang="en-US" sz="2200" spc="20" dirty="0" err="1">
                <a:solidFill>
                  <a:srgbClr val="1F487C"/>
                </a:solidFill>
                <a:latin typeface="Verdana"/>
                <a:cs typeface="Verdana"/>
                <a:hlinkClick r:id="rId5"/>
              </a:rPr>
              <a:t>.xhtml</a:t>
            </a:r>
            <a:r>
              <a:rPr lang="en-US" sz="2200" spc="2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</a:p>
          <a:p>
            <a:pPr marL="12700" marR="31369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95454"/>
              <a:buFont typeface="Arial"/>
              <a:buChar char="•"/>
              <a:tabLst>
                <a:tab pos="111125" algn="l"/>
              </a:tabLst>
            </a:pPr>
            <a:endParaRPr lang="en-US" sz="2200" spc="20" dirty="0">
              <a:solidFill>
                <a:srgbClr val="1F487C"/>
              </a:solidFill>
              <a:latin typeface="Verdana"/>
              <a:cs typeface="Verdana"/>
            </a:endParaRPr>
          </a:p>
          <a:p>
            <a:pPr marL="12700" marR="31369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95454"/>
              <a:buFont typeface="Arial"/>
              <a:buChar char="•"/>
              <a:tabLst>
                <a:tab pos="111125" algn="l"/>
              </a:tabLst>
            </a:pPr>
            <a:r>
              <a:rPr lang="en-US" sz="2200" spc="20" dirty="0">
                <a:solidFill>
                  <a:srgbClr val="1F487C"/>
                </a:solidFill>
                <a:latin typeface="Verdana"/>
                <a:cs typeface="Verdana"/>
              </a:rPr>
              <a:t>To find your representatives and senators in the U.S. Congress, visit: </a:t>
            </a:r>
          </a:p>
          <a:p>
            <a:pPr marL="12700" marR="31369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95454"/>
              <a:buFont typeface="Arial"/>
              <a:buChar char="•"/>
              <a:tabLst>
                <a:tab pos="111125" algn="l"/>
              </a:tabLst>
            </a:pPr>
            <a:r>
              <a:rPr lang="en-US" sz="2200" spc="20" dirty="0">
                <a:solidFill>
                  <a:srgbClr val="1F487C"/>
                </a:solidFill>
                <a:latin typeface="Verdana"/>
                <a:cs typeface="Verdana"/>
                <a:hlinkClick r:id="rId6"/>
              </a:rPr>
              <a:t>https://www.govtrack.us/</a:t>
            </a:r>
            <a:r>
              <a:rPr lang="en-US" sz="2200" spc="2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endParaRPr sz="22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39" y="101600"/>
            <a:ext cx="8961119" cy="6664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795" y="277368"/>
            <a:ext cx="8598408" cy="1328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2859" y="372897"/>
            <a:ext cx="8380730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717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2025"/>
              </a:spcBef>
            </a:pPr>
            <a:r>
              <a:rPr b="0" spc="5" dirty="0">
                <a:latin typeface="Georgia"/>
                <a:cs typeface="Georgia"/>
              </a:rPr>
              <a:t>ARTICLES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0240" y="1778330"/>
            <a:ext cx="7951470" cy="32579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600" spc="-60" dirty="0">
                <a:solidFill>
                  <a:srgbClr val="1F487C"/>
                </a:solidFill>
                <a:latin typeface="Verdana"/>
                <a:cs typeface="Verdana"/>
              </a:rPr>
              <a:t>Look </a:t>
            </a:r>
            <a:r>
              <a:rPr sz="2600" spc="35" dirty="0">
                <a:solidFill>
                  <a:srgbClr val="1F487C"/>
                </a:solidFill>
                <a:latin typeface="Verdana"/>
                <a:cs typeface="Verdana"/>
              </a:rPr>
              <a:t>at </a:t>
            </a:r>
            <a:r>
              <a:rPr sz="2600" spc="-20" dirty="0">
                <a:solidFill>
                  <a:srgbClr val="1F487C"/>
                </a:solidFill>
                <a:latin typeface="Verdana"/>
                <a:cs typeface="Verdana"/>
              </a:rPr>
              <a:t>the </a:t>
            </a:r>
            <a:r>
              <a:rPr sz="2600" spc="-95" dirty="0">
                <a:solidFill>
                  <a:srgbClr val="1F487C"/>
                </a:solidFill>
                <a:latin typeface="Verdana"/>
                <a:cs typeface="Verdana"/>
              </a:rPr>
              <a:t>NSNA </a:t>
            </a:r>
            <a:r>
              <a:rPr sz="2600" spc="-40" dirty="0">
                <a:solidFill>
                  <a:srgbClr val="1F487C"/>
                </a:solidFill>
                <a:latin typeface="Verdana"/>
                <a:cs typeface="Verdana"/>
              </a:rPr>
              <a:t>publications, </a:t>
            </a:r>
            <a:r>
              <a:rPr sz="2600" spc="-15" dirty="0">
                <a:solidFill>
                  <a:srgbClr val="1F487C"/>
                </a:solidFill>
                <a:latin typeface="Verdana"/>
                <a:cs typeface="Verdana"/>
              </a:rPr>
              <a:t>CNSA  </a:t>
            </a:r>
            <a:r>
              <a:rPr sz="2600" spc="-40" dirty="0">
                <a:solidFill>
                  <a:srgbClr val="1F487C"/>
                </a:solidFill>
                <a:latin typeface="Verdana"/>
                <a:cs typeface="Verdana"/>
              </a:rPr>
              <a:t>publications, </a:t>
            </a:r>
            <a:r>
              <a:rPr sz="2600" spc="100" dirty="0">
                <a:solidFill>
                  <a:srgbClr val="1F487C"/>
                </a:solidFill>
                <a:latin typeface="Verdana"/>
                <a:cs typeface="Verdana"/>
              </a:rPr>
              <a:t>and</a:t>
            </a:r>
            <a:r>
              <a:rPr sz="2600" spc="-54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600" spc="-70" dirty="0">
                <a:solidFill>
                  <a:srgbClr val="1F487C"/>
                </a:solidFill>
                <a:latin typeface="Verdana"/>
                <a:cs typeface="Verdana"/>
              </a:rPr>
              <a:t>professional </a:t>
            </a:r>
            <a:r>
              <a:rPr sz="2600" spc="-135" dirty="0">
                <a:solidFill>
                  <a:srgbClr val="1F487C"/>
                </a:solidFill>
                <a:latin typeface="Verdana"/>
                <a:cs typeface="Verdana"/>
              </a:rPr>
              <a:t>nursing journals </a:t>
            </a:r>
            <a:r>
              <a:rPr sz="2600" spc="-10" dirty="0">
                <a:solidFill>
                  <a:srgbClr val="1F487C"/>
                </a:solidFill>
                <a:latin typeface="Verdana"/>
                <a:cs typeface="Verdana"/>
              </a:rPr>
              <a:t>to  </a:t>
            </a:r>
            <a:r>
              <a:rPr sz="2600" spc="-50" dirty="0">
                <a:solidFill>
                  <a:srgbClr val="1F487C"/>
                </a:solidFill>
                <a:latin typeface="Verdana"/>
                <a:cs typeface="Verdana"/>
              </a:rPr>
              <a:t>find</a:t>
            </a:r>
            <a:r>
              <a:rPr sz="2600" spc="-20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lang="en-US" sz="2600" spc="-114" dirty="0">
                <a:solidFill>
                  <a:srgbClr val="1F487C"/>
                </a:solidFill>
                <a:latin typeface="Verdana"/>
                <a:cs typeface="Verdana"/>
              </a:rPr>
              <a:t>topics</a:t>
            </a:r>
            <a:r>
              <a:rPr sz="2600" spc="-19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600" spc="-30" dirty="0">
                <a:solidFill>
                  <a:srgbClr val="1F487C"/>
                </a:solidFill>
                <a:latin typeface="Verdana"/>
                <a:cs typeface="Verdana"/>
              </a:rPr>
              <a:t>that</a:t>
            </a:r>
            <a:r>
              <a:rPr sz="2600" spc="-22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1F487C"/>
                </a:solidFill>
                <a:latin typeface="Verdana"/>
                <a:cs typeface="Verdana"/>
              </a:rPr>
              <a:t>may</a:t>
            </a:r>
            <a:r>
              <a:rPr sz="2600" spc="-1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600" spc="-114" dirty="0">
                <a:solidFill>
                  <a:srgbClr val="1F487C"/>
                </a:solidFill>
                <a:latin typeface="Verdana"/>
                <a:cs typeface="Verdana"/>
              </a:rPr>
              <a:t>spark</a:t>
            </a:r>
            <a:r>
              <a:rPr sz="2600" spc="-20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600" spc="-105" dirty="0">
                <a:solidFill>
                  <a:srgbClr val="1F487C"/>
                </a:solidFill>
                <a:latin typeface="Verdana"/>
                <a:cs typeface="Verdana"/>
              </a:rPr>
              <a:t>your</a:t>
            </a:r>
            <a:r>
              <a:rPr sz="26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600" spc="-120" dirty="0">
                <a:solidFill>
                  <a:srgbClr val="1F487C"/>
                </a:solidFill>
                <a:latin typeface="Verdana"/>
                <a:cs typeface="Verdana"/>
              </a:rPr>
              <a:t>interest</a:t>
            </a:r>
            <a:r>
              <a:rPr lang="en-US" sz="2600" spc="-120" dirty="0">
                <a:solidFill>
                  <a:srgbClr val="1F487C"/>
                </a:solidFill>
                <a:latin typeface="Verdana"/>
                <a:cs typeface="Verdana"/>
              </a:rPr>
              <a:t>.</a:t>
            </a:r>
            <a:endParaRPr sz="2600" dirty="0">
              <a:latin typeface="Verdana"/>
              <a:cs typeface="Verdana"/>
            </a:endParaRPr>
          </a:p>
          <a:p>
            <a:pPr marL="538480" marR="821690" lvl="1" indent="-228600">
              <a:lnSpc>
                <a:spcPct val="100000"/>
              </a:lnSpc>
              <a:spcBef>
                <a:spcPts val="40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1600" spc="50" dirty="0">
                <a:solidFill>
                  <a:srgbClr val="1F487C"/>
                </a:solidFill>
                <a:latin typeface="Verdana"/>
                <a:cs typeface="Verdana"/>
              </a:rPr>
              <a:t>Check </a:t>
            </a:r>
            <a:r>
              <a:rPr sz="1600" spc="10" dirty="0">
                <a:solidFill>
                  <a:srgbClr val="1F487C"/>
                </a:solidFill>
                <a:latin typeface="Verdana"/>
                <a:cs typeface="Verdana"/>
              </a:rPr>
              <a:t>American </a:t>
            </a:r>
            <a:r>
              <a:rPr sz="1600" spc="-105" dirty="0">
                <a:solidFill>
                  <a:srgbClr val="1F487C"/>
                </a:solidFill>
                <a:latin typeface="Verdana"/>
                <a:cs typeface="Verdana"/>
              </a:rPr>
              <a:t>Nurses </a:t>
            </a:r>
            <a:r>
              <a:rPr sz="1600" spc="-10" dirty="0">
                <a:solidFill>
                  <a:srgbClr val="1F487C"/>
                </a:solidFill>
                <a:latin typeface="Verdana"/>
                <a:cs typeface="Verdana"/>
              </a:rPr>
              <a:t>Association\California </a:t>
            </a:r>
            <a:r>
              <a:rPr sz="1600" spc="-30" dirty="0">
                <a:solidFill>
                  <a:srgbClr val="1F487C"/>
                </a:solidFill>
                <a:latin typeface="Verdana"/>
                <a:cs typeface="Verdana"/>
              </a:rPr>
              <a:t>website  </a:t>
            </a:r>
            <a:r>
              <a:rPr sz="1600" spc="-35" dirty="0">
                <a:solidFill>
                  <a:srgbClr val="1F487C"/>
                </a:solidFill>
                <a:latin typeface="Verdana"/>
                <a:cs typeface="Verdana"/>
              </a:rPr>
              <a:t>(</a:t>
            </a:r>
            <a:r>
              <a:rPr sz="1600" u="sng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5"/>
              </a:rPr>
              <a:t>http://www.anacalifornia.org</a:t>
            </a:r>
            <a:r>
              <a:rPr sz="1600" spc="-35" dirty="0">
                <a:solidFill>
                  <a:srgbClr val="1F487C"/>
                </a:solidFill>
                <a:latin typeface="Verdana"/>
                <a:cs typeface="Verdana"/>
              </a:rPr>
              <a:t>)</a:t>
            </a:r>
            <a:r>
              <a:rPr sz="1600" spc="-10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600" spc="-55" dirty="0">
                <a:solidFill>
                  <a:srgbClr val="1F487C"/>
                </a:solidFill>
                <a:latin typeface="Verdana"/>
                <a:cs typeface="Verdana"/>
              </a:rPr>
              <a:t>regularly</a:t>
            </a:r>
            <a:r>
              <a:rPr sz="1600" spc="-12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600" spc="-65" dirty="0">
                <a:solidFill>
                  <a:srgbClr val="1F487C"/>
                </a:solidFill>
                <a:latin typeface="Verdana"/>
                <a:cs typeface="Verdana"/>
              </a:rPr>
              <a:t>for</a:t>
            </a:r>
            <a:r>
              <a:rPr sz="1600" spc="-12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600" spc="-45" dirty="0">
                <a:solidFill>
                  <a:srgbClr val="1F487C"/>
                </a:solidFill>
                <a:latin typeface="Verdana"/>
                <a:cs typeface="Verdana"/>
              </a:rPr>
              <a:t>current</a:t>
            </a:r>
            <a:r>
              <a:rPr sz="1600" spc="-114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600" spc="5" dirty="0">
                <a:solidFill>
                  <a:srgbClr val="1F487C"/>
                </a:solidFill>
                <a:latin typeface="Verdana"/>
                <a:cs typeface="Verdana"/>
              </a:rPr>
              <a:t>updates</a:t>
            </a:r>
            <a:r>
              <a:rPr sz="1600" spc="-11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600" spc="15" dirty="0">
                <a:solidFill>
                  <a:srgbClr val="1F487C"/>
                </a:solidFill>
                <a:latin typeface="Verdana"/>
                <a:cs typeface="Verdana"/>
              </a:rPr>
              <a:t>on</a:t>
            </a:r>
            <a:r>
              <a:rPr sz="1600" spc="-14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1F487C"/>
                </a:solidFill>
                <a:latin typeface="Verdana"/>
                <a:cs typeface="Verdana"/>
              </a:rPr>
              <a:t>the  </a:t>
            </a:r>
            <a:r>
              <a:rPr sz="1600" spc="-55" dirty="0">
                <a:solidFill>
                  <a:srgbClr val="1F487C"/>
                </a:solidFill>
                <a:latin typeface="Verdana"/>
                <a:cs typeface="Verdana"/>
              </a:rPr>
              <a:t>legislation. </a:t>
            </a:r>
            <a:r>
              <a:rPr sz="1600" spc="-20" dirty="0">
                <a:solidFill>
                  <a:srgbClr val="1F487C"/>
                </a:solidFill>
                <a:latin typeface="Verdana"/>
                <a:cs typeface="Verdana"/>
              </a:rPr>
              <a:t>Consider </a:t>
            </a:r>
            <a:r>
              <a:rPr sz="1600" spc="-45" dirty="0">
                <a:solidFill>
                  <a:srgbClr val="1F487C"/>
                </a:solidFill>
                <a:latin typeface="Verdana"/>
                <a:cs typeface="Verdana"/>
              </a:rPr>
              <a:t>subscribing as </a:t>
            </a:r>
            <a:r>
              <a:rPr sz="1600" spc="125" dirty="0">
                <a:solidFill>
                  <a:srgbClr val="1F487C"/>
                </a:solidFill>
                <a:latin typeface="Verdana"/>
                <a:cs typeface="Verdana"/>
              </a:rPr>
              <a:t>a </a:t>
            </a:r>
            <a:r>
              <a:rPr sz="1600" spc="-45" dirty="0">
                <a:solidFill>
                  <a:srgbClr val="1F487C"/>
                </a:solidFill>
                <a:latin typeface="Verdana"/>
                <a:cs typeface="Verdana"/>
              </a:rPr>
              <a:t>student </a:t>
            </a:r>
            <a:r>
              <a:rPr sz="1600" spc="-15" dirty="0">
                <a:solidFill>
                  <a:srgbClr val="1F487C"/>
                </a:solidFill>
                <a:latin typeface="Verdana"/>
                <a:cs typeface="Verdana"/>
              </a:rPr>
              <a:t>member </a:t>
            </a:r>
            <a:r>
              <a:rPr sz="1600" spc="-20" dirty="0">
                <a:solidFill>
                  <a:srgbClr val="1F487C"/>
                </a:solidFill>
                <a:latin typeface="Verdana"/>
                <a:cs typeface="Verdana"/>
              </a:rPr>
              <a:t>to </a:t>
            </a:r>
            <a:r>
              <a:rPr sz="16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6"/>
              </a:rPr>
              <a:t> </a:t>
            </a:r>
            <a:r>
              <a:rPr sz="1600" u="sng" spc="-40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6"/>
              </a:rPr>
              <a:t>www.nursingworld.</a:t>
            </a:r>
            <a:r>
              <a:rPr lang="en-US" sz="1600" u="sng" spc="-40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org</a:t>
            </a:r>
            <a:endParaRPr sz="1600" dirty="0">
              <a:latin typeface="Verdana"/>
              <a:cs typeface="Verdana"/>
            </a:endParaRPr>
          </a:p>
          <a:p>
            <a:pPr marL="408305" lvl="1" indent="-98425">
              <a:lnSpc>
                <a:spcPct val="100000"/>
              </a:lnSpc>
              <a:spcBef>
                <a:spcPts val="520"/>
              </a:spcBef>
              <a:buClr>
                <a:srgbClr val="C0504D"/>
              </a:buClr>
              <a:buSzPct val="95454"/>
              <a:buFont typeface="Arial"/>
              <a:buChar char="•"/>
              <a:tabLst>
                <a:tab pos="408940" algn="l"/>
              </a:tabLst>
            </a:pPr>
            <a:r>
              <a:rPr sz="2200" spc="-110" dirty="0">
                <a:solidFill>
                  <a:srgbClr val="1F487C"/>
                </a:solidFill>
                <a:latin typeface="Verdana"/>
                <a:cs typeface="Verdana"/>
              </a:rPr>
              <a:t>Write </a:t>
            </a:r>
            <a:r>
              <a:rPr sz="2200" spc="-60" dirty="0">
                <a:solidFill>
                  <a:srgbClr val="1F487C"/>
                </a:solidFill>
                <a:latin typeface="Verdana"/>
                <a:cs typeface="Verdana"/>
              </a:rPr>
              <a:t>articles </a:t>
            </a:r>
            <a:r>
              <a:rPr sz="2200" spc="45" dirty="0">
                <a:solidFill>
                  <a:srgbClr val="1F487C"/>
                </a:solidFill>
                <a:latin typeface="Verdana"/>
                <a:cs typeface="Verdana"/>
              </a:rPr>
              <a:t>based </a:t>
            </a:r>
            <a:r>
              <a:rPr sz="2200" spc="20" dirty="0">
                <a:solidFill>
                  <a:srgbClr val="1F487C"/>
                </a:solidFill>
                <a:latin typeface="Verdana"/>
                <a:cs typeface="Verdana"/>
              </a:rPr>
              <a:t>on</a:t>
            </a:r>
            <a:r>
              <a:rPr sz="2200" spc="-5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200" spc="-95" dirty="0">
                <a:solidFill>
                  <a:srgbClr val="1F487C"/>
                </a:solidFill>
                <a:latin typeface="Verdana"/>
                <a:cs typeface="Verdana"/>
              </a:rPr>
              <a:t>your </a:t>
            </a:r>
            <a:r>
              <a:rPr sz="2200" spc="-70" dirty="0">
                <a:solidFill>
                  <a:srgbClr val="1F487C"/>
                </a:solidFill>
                <a:latin typeface="Verdana"/>
                <a:cs typeface="Verdana"/>
              </a:rPr>
              <a:t>findings</a:t>
            </a:r>
            <a:endParaRPr sz="2200" dirty="0">
              <a:latin typeface="Verdana"/>
              <a:cs typeface="Verdana"/>
            </a:endParaRPr>
          </a:p>
          <a:p>
            <a:pPr marL="812800" lvl="2" indent="-228600">
              <a:lnSpc>
                <a:spcPct val="100000"/>
              </a:lnSpc>
              <a:spcBef>
                <a:spcPts val="445"/>
              </a:spcBef>
              <a:buClr>
                <a:srgbClr val="FFFF66"/>
              </a:buClr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1800" spc="-75" dirty="0">
                <a:solidFill>
                  <a:srgbClr val="1F487C"/>
                </a:solidFill>
                <a:latin typeface="Verdana"/>
                <a:cs typeface="Verdana"/>
              </a:rPr>
              <a:t>Take</a:t>
            </a:r>
            <a:r>
              <a:rPr sz="1800" spc="-13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1F487C"/>
                </a:solidFill>
                <a:latin typeface="Verdana"/>
                <a:cs typeface="Verdana"/>
              </a:rPr>
              <a:t>a</a:t>
            </a:r>
            <a:r>
              <a:rPr sz="1800" spc="-14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1F487C"/>
                </a:solidFill>
                <a:latin typeface="Verdana"/>
                <a:cs typeface="Verdana"/>
              </a:rPr>
              <a:t>look</a:t>
            </a:r>
            <a:r>
              <a:rPr sz="1800" spc="-14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1F487C"/>
                </a:solidFill>
                <a:latin typeface="Verdana"/>
                <a:cs typeface="Verdana"/>
              </a:rPr>
              <a:t>at</a:t>
            </a:r>
            <a:r>
              <a:rPr sz="1800" spc="-14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1F487C"/>
                </a:solidFill>
                <a:latin typeface="Verdana"/>
                <a:cs typeface="Verdana"/>
              </a:rPr>
              <a:t>article</a:t>
            </a:r>
            <a:r>
              <a:rPr lang="en-US" sz="1800" spc="-20" dirty="0">
                <a:solidFill>
                  <a:srgbClr val="1F487C"/>
                </a:solidFill>
                <a:latin typeface="Verdana"/>
                <a:cs typeface="Verdana"/>
              </a:rPr>
              <a:t>s</a:t>
            </a:r>
            <a:r>
              <a:rPr sz="1800" spc="-14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F487C"/>
                </a:solidFill>
                <a:latin typeface="Verdana"/>
                <a:cs typeface="Verdana"/>
              </a:rPr>
              <a:t>published</a:t>
            </a:r>
            <a:r>
              <a:rPr sz="1800" spc="-13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1F487C"/>
                </a:solidFill>
                <a:latin typeface="Verdana"/>
                <a:cs typeface="Verdana"/>
              </a:rPr>
              <a:t>in</a:t>
            </a:r>
            <a:r>
              <a:rPr sz="1800" spc="-1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lang="en-US" sz="1800" spc="-80" dirty="0">
                <a:solidFill>
                  <a:srgbClr val="1F487C"/>
                </a:solidFill>
                <a:latin typeface="Verdana"/>
                <a:cs typeface="Verdana"/>
              </a:rPr>
              <a:t>NSNA’s</a:t>
            </a:r>
            <a:r>
              <a:rPr lang="en-US" dirty="0"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1F487C"/>
                </a:solidFill>
                <a:latin typeface="Verdana"/>
                <a:cs typeface="Verdana"/>
              </a:rPr>
              <a:t>publication</a:t>
            </a:r>
            <a:r>
              <a:rPr lang="en-US" spc="-170" dirty="0">
                <a:solidFill>
                  <a:srgbClr val="1F487C"/>
                </a:solidFill>
                <a:latin typeface="Verdana"/>
                <a:cs typeface="Verdana"/>
              </a:rPr>
              <a:t>, </a:t>
            </a:r>
            <a:r>
              <a:rPr lang="en-US" spc="-170" dirty="0">
                <a:solidFill>
                  <a:srgbClr val="1F487C"/>
                </a:solidFill>
                <a:latin typeface="Verdana"/>
                <a:cs typeface="Verdana"/>
                <a:hlinkClick r:id="rId7"/>
              </a:rPr>
              <a:t>Imprint</a:t>
            </a:r>
            <a:r>
              <a:rPr sz="1800" i="1" spc="-140" dirty="0">
                <a:solidFill>
                  <a:srgbClr val="1F487C"/>
                </a:solidFill>
                <a:latin typeface="Verdana"/>
                <a:cs typeface="Verdana"/>
              </a:rPr>
              <a:t>, </a:t>
            </a:r>
            <a:r>
              <a:rPr lang="en-US" i="1" spc="105" dirty="0">
                <a:solidFill>
                  <a:srgbClr val="1F487C"/>
                </a:solidFill>
                <a:latin typeface="Verdana"/>
                <a:cs typeface="Verdana"/>
              </a:rPr>
              <a:t>or CNSA’s publication, </a:t>
            </a:r>
            <a:r>
              <a:rPr lang="en-US" i="1" spc="105" dirty="0">
                <a:solidFill>
                  <a:srgbClr val="1F487C"/>
                </a:solidFill>
                <a:latin typeface="Verdana"/>
                <a:cs typeface="Verdana"/>
                <a:hlinkClick r:id="rId8"/>
              </a:rPr>
              <a:t>Range of Motion</a:t>
            </a:r>
            <a:r>
              <a:rPr lang="en-US" i="1" spc="105" dirty="0">
                <a:solidFill>
                  <a:srgbClr val="1F487C"/>
                </a:solidFill>
                <a:latin typeface="Verdana"/>
                <a:cs typeface="Verdana"/>
              </a:rPr>
              <a:t> to get an idea.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39" y="101600"/>
            <a:ext cx="8961119" cy="6664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2795" y="277368"/>
            <a:ext cx="8598408" cy="1328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2859" y="372897"/>
            <a:ext cx="8380730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7175" rIns="0" bIns="0" rtlCol="0">
            <a:spAutoFit/>
          </a:bodyPr>
          <a:lstStyle/>
          <a:p>
            <a:pPr marR="2540" algn="ctr">
              <a:lnSpc>
                <a:spcPct val="100000"/>
              </a:lnSpc>
              <a:spcBef>
                <a:spcPts val="2025"/>
              </a:spcBef>
            </a:pPr>
            <a:r>
              <a:rPr b="0" spc="-10" dirty="0">
                <a:latin typeface="Georgia"/>
                <a:cs typeface="Georgia"/>
              </a:rPr>
              <a:t>EXTRA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0240" y="1779854"/>
            <a:ext cx="7837170" cy="2294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95" dirty="0">
                <a:solidFill>
                  <a:srgbClr val="1F487C"/>
                </a:solidFill>
                <a:latin typeface="Verdana"/>
                <a:cs typeface="Verdana"/>
              </a:rPr>
              <a:t>Take</a:t>
            </a:r>
            <a:r>
              <a:rPr sz="24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1F487C"/>
                </a:solidFill>
                <a:latin typeface="Verdana"/>
                <a:cs typeface="Verdana"/>
              </a:rPr>
              <a:t>part</a:t>
            </a:r>
            <a:r>
              <a:rPr sz="24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1F487C"/>
                </a:solidFill>
                <a:latin typeface="Verdana"/>
                <a:cs typeface="Verdana"/>
              </a:rPr>
              <a:t>at</a:t>
            </a:r>
            <a:r>
              <a:rPr sz="2400" spc="-19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r>
              <a:rPr sz="24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1F487C"/>
                </a:solidFill>
                <a:latin typeface="Verdana"/>
                <a:cs typeface="Verdana"/>
              </a:rPr>
              <a:t>annual</a:t>
            </a:r>
            <a:r>
              <a:rPr sz="2400" spc="-21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175" dirty="0">
                <a:solidFill>
                  <a:srgbClr val="1F487C"/>
                </a:solidFill>
                <a:latin typeface="Verdana"/>
                <a:cs typeface="Verdana"/>
              </a:rPr>
              <a:t>ANA\C</a:t>
            </a:r>
            <a:r>
              <a:rPr sz="24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1F487C"/>
                </a:solidFill>
                <a:latin typeface="Verdana"/>
                <a:cs typeface="Verdana"/>
              </a:rPr>
              <a:t>RN</a:t>
            </a:r>
            <a:r>
              <a:rPr sz="24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F487C"/>
                </a:solidFill>
                <a:latin typeface="Verdana"/>
                <a:cs typeface="Verdana"/>
              </a:rPr>
              <a:t>Day</a:t>
            </a:r>
            <a:r>
              <a:rPr sz="2400" spc="-204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1F487C"/>
                </a:solidFill>
                <a:latin typeface="Verdana"/>
                <a:cs typeface="Verdana"/>
              </a:rPr>
              <a:t>at</a:t>
            </a:r>
            <a:r>
              <a:rPr sz="2400" spc="-1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endParaRPr sz="2400" dirty="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</a:pPr>
            <a:r>
              <a:rPr sz="2400" spc="35" dirty="0">
                <a:solidFill>
                  <a:srgbClr val="1F487C"/>
                </a:solidFill>
                <a:latin typeface="Verdana"/>
                <a:cs typeface="Verdana"/>
              </a:rPr>
              <a:t>Capitol</a:t>
            </a:r>
            <a:r>
              <a:rPr sz="2400" spc="-22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F487C"/>
                </a:solidFill>
                <a:latin typeface="Verdana"/>
                <a:cs typeface="Verdana"/>
              </a:rPr>
              <a:t>event</a:t>
            </a:r>
            <a:endParaRPr sz="2400" dirty="0">
              <a:latin typeface="Verdana"/>
              <a:cs typeface="Verdana"/>
            </a:endParaRPr>
          </a:p>
          <a:p>
            <a:pPr marL="538480" lvl="1" indent="-228600">
              <a:lnSpc>
                <a:spcPct val="100000"/>
              </a:lnSpc>
              <a:spcBef>
                <a:spcPts val="484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lang="en-US" sz="2000" u="heavy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http://www.anacalifornia.org/rn-day-at-the-capitol</a:t>
            </a:r>
            <a:endParaRPr lang="en-US" sz="2000" u="heavy" spc="-40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cs typeface="Verdana"/>
            </a:endParaRPr>
          </a:p>
          <a:p>
            <a:pPr marL="538480" lvl="1" indent="-228600">
              <a:lnSpc>
                <a:spcPct val="100000"/>
              </a:lnSpc>
              <a:spcBef>
                <a:spcPts val="484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400" spc="20" dirty="0">
                <a:solidFill>
                  <a:srgbClr val="1F487C"/>
                </a:solidFill>
                <a:latin typeface="Verdana"/>
                <a:cs typeface="Verdana"/>
              </a:rPr>
              <a:t>Encourage</a:t>
            </a:r>
            <a:r>
              <a:rPr sz="2400" spc="-1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1F487C"/>
                </a:solidFill>
                <a:latin typeface="Verdana"/>
                <a:cs typeface="Verdana"/>
              </a:rPr>
              <a:t>nursing</a:t>
            </a:r>
            <a:r>
              <a:rPr sz="2400" spc="-21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1F487C"/>
                </a:solidFill>
                <a:latin typeface="Verdana"/>
                <a:cs typeface="Verdana"/>
              </a:rPr>
              <a:t>students</a:t>
            </a:r>
            <a:r>
              <a:rPr sz="24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1F487C"/>
                </a:solidFill>
                <a:latin typeface="Verdana"/>
                <a:cs typeface="Verdana"/>
              </a:rPr>
              <a:t>to</a:t>
            </a:r>
            <a:r>
              <a:rPr sz="2400" spc="-18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1F487C"/>
                </a:solidFill>
                <a:latin typeface="Verdana"/>
                <a:cs typeface="Verdana"/>
              </a:rPr>
              <a:t>apply</a:t>
            </a:r>
            <a:r>
              <a:rPr sz="2400" spc="-1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1F487C"/>
                </a:solidFill>
                <a:latin typeface="Verdana"/>
                <a:cs typeface="Verdana"/>
              </a:rPr>
              <a:t>for</a:t>
            </a:r>
            <a:r>
              <a:rPr sz="2400" spc="-17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1F487C"/>
                </a:solidFill>
                <a:latin typeface="Verdana"/>
                <a:cs typeface="Verdana"/>
              </a:rPr>
              <a:t>the</a:t>
            </a:r>
            <a:r>
              <a:rPr sz="2400" spc="-1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1F487C"/>
                </a:solidFill>
                <a:latin typeface="Verdana"/>
                <a:cs typeface="Verdana"/>
              </a:rPr>
              <a:t>Nursing  </a:t>
            </a:r>
            <a:r>
              <a:rPr sz="2400" spc="-110" dirty="0">
                <a:solidFill>
                  <a:srgbClr val="1F487C"/>
                </a:solidFill>
                <a:latin typeface="Verdana"/>
                <a:cs typeface="Verdana"/>
              </a:rPr>
              <a:t>Students </a:t>
            </a:r>
            <a:r>
              <a:rPr sz="2400" spc="-275" dirty="0">
                <a:solidFill>
                  <a:srgbClr val="1F487C"/>
                </a:solidFill>
                <a:latin typeface="Verdana"/>
                <a:cs typeface="Verdana"/>
              </a:rPr>
              <a:t>In </a:t>
            </a:r>
            <a:r>
              <a:rPr sz="2400" spc="-10" dirty="0">
                <a:solidFill>
                  <a:srgbClr val="1F487C"/>
                </a:solidFill>
                <a:latin typeface="Verdana"/>
                <a:cs typeface="Verdana"/>
              </a:rPr>
              <a:t>Sacramento </a:t>
            </a:r>
            <a:r>
              <a:rPr sz="2400" spc="-130" dirty="0">
                <a:solidFill>
                  <a:srgbClr val="1F487C"/>
                </a:solidFill>
                <a:latin typeface="Verdana"/>
                <a:cs typeface="Verdana"/>
              </a:rPr>
              <a:t>Internship</a:t>
            </a:r>
            <a:r>
              <a:rPr sz="2400" spc="-39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400" spc="-295" dirty="0">
                <a:solidFill>
                  <a:srgbClr val="1F487C"/>
                </a:solidFill>
                <a:latin typeface="Verdana"/>
                <a:cs typeface="Verdana"/>
              </a:rPr>
              <a:t>(NSSI)</a:t>
            </a:r>
            <a:endParaRPr sz="2400" dirty="0">
              <a:latin typeface="Verdana"/>
              <a:cs typeface="Verdana"/>
            </a:endParaRPr>
          </a:p>
          <a:p>
            <a:pPr marL="538480" lvl="1" indent="-228600">
              <a:lnSpc>
                <a:spcPct val="100000"/>
              </a:lnSpc>
              <a:spcBef>
                <a:spcPts val="489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u="heavy" spc="-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5"/>
              </a:rPr>
              <a:t>http://www.cnsa.org/nssi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39" y="101600"/>
            <a:ext cx="8961119" cy="6664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2795" y="277368"/>
            <a:ext cx="8598408" cy="1328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2859" y="372897"/>
            <a:ext cx="8380730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8445" rIns="0" bIns="0" rtlCol="0">
            <a:spAutoFit/>
          </a:bodyPr>
          <a:lstStyle/>
          <a:p>
            <a:pPr marL="1437640">
              <a:lnSpc>
                <a:spcPct val="100000"/>
              </a:lnSpc>
              <a:spcBef>
                <a:spcPts val="2035"/>
              </a:spcBef>
            </a:pPr>
            <a:r>
              <a:rPr spc="120" dirty="0"/>
              <a:t>QUESTIONS/CONCERNS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2010" y="1779854"/>
            <a:ext cx="4394200" cy="163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1F487C"/>
                </a:solidFill>
                <a:latin typeface="Trebuchet MS"/>
                <a:cs typeface="Trebuchet MS"/>
              </a:rPr>
              <a:t>Don’t </a:t>
            </a:r>
            <a:r>
              <a:rPr sz="2400" b="1" spc="170" dirty="0">
                <a:solidFill>
                  <a:srgbClr val="1F487C"/>
                </a:solidFill>
                <a:latin typeface="Trebuchet MS"/>
                <a:cs typeface="Trebuchet MS"/>
              </a:rPr>
              <a:t>be </a:t>
            </a:r>
            <a:r>
              <a:rPr sz="2400" b="1" spc="25" dirty="0">
                <a:solidFill>
                  <a:srgbClr val="1F487C"/>
                </a:solidFill>
                <a:latin typeface="Trebuchet MS"/>
                <a:cs typeface="Trebuchet MS"/>
              </a:rPr>
              <a:t>afraid </a:t>
            </a:r>
            <a:r>
              <a:rPr sz="2400" b="1" spc="-30" dirty="0">
                <a:solidFill>
                  <a:srgbClr val="1F487C"/>
                </a:solidFill>
                <a:latin typeface="Trebuchet MS"/>
                <a:cs typeface="Trebuchet MS"/>
              </a:rPr>
              <a:t>to </a:t>
            </a:r>
            <a:r>
              <a:rPr sz="2400" b="1" spc="105" dirty="0">
                <a:solidFill>
                  <a:srgbClr val="1F487C"/>
                </a:solidFill>
                <a:latin typeface="Trebuchet MS"/>
                <a:cs typeface="Trebuchet MS"/>
              </a:rPr>
              <a:t>reach</a:t>
            </a:r>
            <a:r>
              <a:rPr sz="2400" b="1" spc="-405" dirty="0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sz="2400" b="1" spc="-15" dirty="0">
                <a:solidFill>
                  <a:srgbClr val="1F487C"/>
                </a:solidFill>
                <a:latin typeface="Trebuchet MS"/>
                <a:cs typeface="Trebuchet MS"/>
              </a:rPr>
              <a:t>out</a:t>
            </a:r>
            <a:endParaRPr sz="2400">
              <a:latin typeface="Trebuchet MS"/>
              <a:cs typeface="Trebuchet MS"/>
            </a:endParaRPr>
          </a:p>
          <a:p>
            <a:pPr marL="635" algn="ctr">
              <a:lnSpc>
                <a:spcPct val="100000"/>
              </a:lnSpc>
            </a:pPr>
            <a:r>
              <a:rPr sz="2400" b="1" spc="170" dirty="0">
                <a:solidFill>
                  <a:srgbClr val="1F487C"/>
                </a:solidFill>
                <a:latin typeface="Trebuchet MS"/>
                <a:cs typeface="Trebuchet MS"/>
              </a:rPr>
              <a:t>and </a:t>
            </a:r>
            <a:r>
              <a:rPr sz="2400" b="1" spc="130" dirty="0">
                <a:solidFill>
                  <a:srgbClr val="1F487C"/>
                </a:solidFill>
                <a:latin typeface="Trebuchet MS"/>
                <a:cs typeface="Trebuchet MS"/>
              </a:rPr>
              <a:t>ask </a:t>
            </a:r>
            <a:r>
              <a:rPr sz="2400" b="1" spc="-100" dirty="0">
                <a:solidFill>
                  <a:srgbClr val="1F487C"/>
                </a:solidFill>
                <a:latin typeface="Trebuchet MS"/>
                <a:cs typeface="Trebuchet MS"/>
              </a:rPr>
              <a:t>for</a:t>
            </a:r>
            <a:r>
              <a:rPr sz="2400" b="1" spc="-455" dirty="0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sz="2400" b="1" spc="-5" dirty="0">
                <a:solidFill>
                  <a:srgbClr val="1F487C"/>
                </a:solidFill>
                <a:latin typeface="Trebuchet MS"/>
                <a:cs typeface="Trebuchet MS"/>
              </a:rPr>
              <a:t>help!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u="heavy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cnsalegislativedir@gmail.com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81600" y="2209800"/>
            <a:ext cx="3672204" cy="3581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76773" y="2205037"/>
            <a:ext cx="3681729" cy="3590925"/>
          </a:xfrm>
          <a:custGeom>
            <a:avLst/>
            <a:gdLst/>
            <a:ahLst/>
            <a:cxnLst/>
            <a:rect l="l" t="t" r="r" b="b"/>
            <a:pathLst>
              <a:path w="3681729" h="3590925">
                <a:moveTo>
                  <a:pt x="0" y="3590925"/>
                </a:moveTo>
                <a:lnTo>
                  <a:pt x="3681729" y="3590925"/>
                </a:lnTo>
                <a:lnTo>
                  <a:pt x="3681729" y="0"/>
                </a:lnTo>
                <a:lnTo>
                  <a:pt x="0" y="0"/>
                </a:lnTo>
                <a:lnTo>
                  <a:pt x="0" y="3590925"/>
                </a:lnTo>
                <a:close/>
              </a:path>
            </a:pathLst>
          </a:custGeom>
          <a:ln w="9525">
            <a:solidFill>
              <a:srgbClr val="1737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522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Verdana</vt:lpstr>
      <vt:lpstr>Office Theme</vt:lpstr>
      <vt:lpstr>PowerPoint Presentation</vt:lpstr>
      <vt:lpstr>What does the Legislative Director do?</vt:lpstr>
      <vt:lpstr>LEGISLATIVE DIRECTOR’S OFFICIAL RESPONSIBILITIES</vt:lpstr>
      <vt:lpstr>BYLAWS</vt:lpstr>
      <vt:lpstr>RESOLUTIONS</vt:lpstr>
      <vt:lpstr>LEGISLATION</vt:lpstr>
      <vt:lpstr>ARTICLES</vt:lpstr>
      <vt:lpstr>EXTRA</vt:lpstr>
      <vt:lpstr>QUESTIONS/CONCERNS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Amelia Nino</dc:creator>
  <cp:lastModifiedBy>Parker, Evan Bradley</cp:lastModifiedBy>
  <cp:revision>10</cp:revision>
  <dcterms:created xsi:type="dcterms:W3CDTF">2018-02-06T22:26:01Z</dcterms:created>
  <dcterms:modified xsi:type="dcterms:W3CDTF">2018-02-06T23:07:49Z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2018-02-06T00:00:00Z</vt:filetime>
  </property>
</Properties>
</file>